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6"/>
  </p:sldMasterIdLst>
  <p:notesMasterIdLst>
    <p:notesMasterId r:id="rId19"/>
  </p:notesMasterIdLst>
  <p:sldIdLst>
    <p:sldId id="344" r:id="rId7"/>
    <p:sldId id="1620" r:id="rId8"/>
    <p:sldId id="1617" r:id="rId9"/>
    <p:sldId id="1618" r:id="rId10"/>
    <p:sldId id="352" r:id="rId11"/>
    <p:sldId id="330" r:id="rId12"/>
    <p:sldId id="358" r:id="rId13"/>
    <p:sldId id="1614" r:id="rId14"/>
    <p:sldId id="1615" r:id="rId15"/>
    <p:sldId id="1616" r:id="rId16"/>
    <p:sldId id="295" r:id="rId17"/>
    <p:sldId id="430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3108" userDrawn="1">
          <p15:clr>
            <a:srgbClr val="A4A3A4"/>
          </p15:clr>
        </p15:guide>
        <p15:guide id="5" pos="648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5208" userDrawn="1">
          <p15:clr>
            <a:srgbClr val="A4A3A4"/>
          </p15:clr>
        </p15:guide>
        <p15:guide id="8" orient="horz" pos="1500" userDrawn="1">
          <p15:clr>
            <a:srgbClr val="A4A3A4"/>
          </p15:clr>
        </p15:guide>
        <p15:guide id="9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F54"/>
    <a:srgbClr val="1C7298"/>
    <a:srgbClr val="3C536F"/>
    <a:srgbClr val="B3B3B3"/>
    <a:srgbClr val="35635C"/>
    <a:srgbClr val="A9C3DB"/>
    <a:srgbClr val="94B9F0"/>
    <a:srgbClr val="1E6896"/>
    <a:srgbClr val="208EA8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0599" autoAdjust="0"/>
  </p:normalViewPr>
  <p:slideViewPr>
    <p:cSldViewPr snapToGrid="0" showGuides="1">
      <p:cViewPr varScale="1">
        <p:scale>
          <a:sx n="131" d="100"/>
          <a:sy n="131" d="100"/>
        </p:scale>
        <p:origin x="1236" y="126"/>
      </p:cViewPr>
      <p:guideLst>
        <p:guide orient="horz" pos="1596"/>
        <p:guide pos="2880"/>
        <p:guide orient="horz" pos="300"/>
        <p:guide orient="horz" pos="3108"/>
        <p:guide pos="648"/>
        <p:guide orient="horz"/>
        <p:guide pos="5208"/>
        <p:guide orient="horz" pos="1500"/>
        <p:guide pos="216"/>
      </p:guideLst>
    </p:cSldViewPr>
  </p:slideViewPr>
  <p:outlineViewPr>
    <p:cViewPr>
      <p:scale>
        <a:sx n="33" d="100"/>
        <a:sy n="33" d="100"/>
      </p:scale>
      <p:origin x="0" y="-5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.xlsb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211699164345405E-2"/>
          <c:y val="3.6211699164345405E-2"/>
          <c:w val="0.92757660167130918"/>
          <c:h val="0.92757660167130918"/>
        </c:manualLayout>
      </c:layout>
      <c:doughnut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85A7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8-4FDB-9F1A-33201FAC66DA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B8-4FDB-9F1A-33201FAC66DA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B8-4FDB-9F1A-33201FAC66DA}"/>
              </c:ext>
            </c:extLst>
          </c:dPt>
          <c:val>
            <c:numRef>
              <c:f>Sheet1!$D$1:$D$3</c:f>
              <c:numCache>
                <c:formatCode>0.0%</c:formatCode>
                <c:ptCount val="3"/>
                <c:pt idx="0">
                  <c:v>0.20898876404494382</c:v>
                </c:pt>
                <c:pt idx="1">
                  <c:v>0.29101123595505618</c:v>
                </c:pt>
                <c:pt idx="2" formatCode="0.0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B8-4FDB-9F1A-33201FAC6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0"/>
      </c:doughnutChart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17864-7E61-403F-B450-06AE5993C244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42F19C62-880B-4864-A88A-9427C3792252}">
      <dgm:prSet phldrT="[Text]" custT="1"/>
      <dgm:spPr/>
      <dgm:t>
        <a:bodyPr/>
        <a:lstStyle/>
        <a:p>
          <a:r>
            <a:rPr lang="en-US" sz="1600" dirty="0"/>
            <a:t>Distribution Transformer only </a:t>
          </a:r>
        </a:p>
        <a:p>
          <a:endParaRPr lang="en-US" sz="1600" dirty="0"/>
        </a:p>
        <a:p>
          <a:r>
            <a:rPr lang="en-US" sz="1600" dirty="0"/>
            <a:t>Averages* </a:t>
          </a:r>
          <a:br>
            <a:rPr lang="en-US" sz="1600" dirty="0"/>
          </a:br>
          <a:r>
            <a:rPr lang="en-US" sz="1600" dirty="0"/>
            <a:t>6 months to 1 Year</a:t>
          </a:r>
        </a:p>
      </dgm:t>
    </dgm:pt>
    <dgm:pt modelId="{99DB527A-4481-4C52-99BB-1086E329E90D}" type="parTrans" cxnId="{4E31BC4D-EB67-4574-B2D1-648C7AEB4EA5}">
      <dgm:prSet/>
      <dgm:spPr/>
      <dgm:t>
        <a:bodyPr/>
        <a:lstStyle/>
        <a:p>
          <a:endParaRPr lang="en-US"/>
        </a:p>
      </dgm:t>
    </dgm:pt>
    <dgm:pt modelId="{0FA6C732-0749-461E-8FA1-68976ED8720C}" type="sibTrans" cxnId="{4E31BC4D-EB67-4574-B2D1-648C7AEB4EA5}">
      <dgm:prSet/>
      <dgm:spPr/>
      <dgm:t>
        <a:bodyPr/>
        <a:lstStyle/>
        <a:p>
          <a:endParaRPr lang="en-US"/>
        </a:p>
      </dgm:t>
    </dgm:pt>
    <dgm:pt modelId="{4AD66990-5E7F-4C1E-A08F-B6036A0535F9}">
      <dgm:prSet phldrT="[Text]" custT="1"/>
      <dgm:spPr/>
      <dgm:t>
        <a:bodyPr/>
        <a:lstStyle/>
        <a:p>
          <a:r>
            <a:rPr lang="en-US" sz="1600" dirty="0"/>
            <a:t>Transformer and capacity</a:t>
          </a:r>
        </a:p>
        <a:p>
          <a:endParaRPr lang="en-US" sz="1600" dirty="0"/>
        </a:p>
        <a:p>
          <a:r>
            <a:rPr lang="en-US" sz="1600" dirty="0"/>
            <a:t>Averages*</a:t>
          </a:r>
          <a:br>
            <a:rPr lang="en-US" sz="1600" dirty="0"/>
          </a:br>
          <a:r>
            <a:rPr lang="en-US" sz="1600" dirty="0"/>
            <a:t>1 to 3 Years</a:t>
          </a:r>
        </a:p>
      </dgm:t>
    </dgm:pt>
    <dgm:pt modelId="{EBBBF153-3EEF-4910-9F33-3FED330B73E1}" type="parTrans" cxnId="{011F8ECF-8AC6-436D-B3D8-C6E8363EA2F7}">
      <dgm:prSet/>
      <dgm:spPr/>
      <dgm:t>
        <a:bodyPr/>
        <a:lstStyle/>
        <a:p>
          <a:endParaRPr lang="en-US"/>
        </a:p>
      </dgm:t>
    </dgm:pt>
    <dgm:pt modelId="{567FE990-BA01-44FB-AC33-9ACB422D7769}" type="sibTrans" cxnId="{011F8ECF-8AC6-436D-B3D8-C6E8363EA2F7}">
      <dgm:prSet/>
      <dgm:spPr/>
      <dgm:t>
        <a:bodyPr/>
        <a:lstStyle/>
        <a:p>
          <a:endParaRPr lang="en-US"/>
        </a:p>
      </dgm:t>
    </dgm:pt>
    <dgm:pt modelId="{C3F6E860-FE04-4A9A-8D9E-A4D9FE138D8E}">
      <dgm:prSet phldrT="[Text]" custT="1"/>
      <dgm:spPr/>
      <dgm:t>
        <a:bodyPr/>
        <a:lstStyle/>
        <a:p>
          <a:r>
            <a:rPr lang="en-US" sz="1600" dirty="0"/>
            <a:t>Distribution Substation</a:t>
          </a:r>
        </a:p>
        <a:p>
          <a:endParaRPr lang="en-US" sz="1600" dirty="0"/>
        </a:p>
        <a:p>
          <a:r>
            <a:rPr lang="en-US" sz="1600" dirty="0"/>
            <a:t>Averages*</a:t>
          </a:r>
          <a:br>
            <a:rPr lang="en-US" sz="1600" dirty="0"/>
          </a:br>
          <a:r>
            <a:rPr lang="en-US" sz="1600" dirty="0"/>
            <a:t>5 to 7 Years</a:t>
          </a:r>
        </a:p>
      </dgm:t>
    </dgm:pt>
    <dgm:pt modelId="{6E9912E7-2D4D-4A30-AC2D-51335BAA3802}" type="parTrans" cxnId="{F94609B5-61C6-4C60-89AD-AA515587A9E6}">
      <dgm:prSet/>
      <dgm:spPr/>
      <dgm:t>
        <a:bodyPr/>
        <a:lstStyle/>
        <a:p>
          <a:endParaRPr lang="en-US"/>
        </a:p>
      </dgm:t>
    </dgm:pt>
    <dgm:pt modelId="{DC0522EB-C780-4262-A355-7BB9433CA698}" type="sibTrans" cxnId="{F94609B5-61C6-4C60-89AD-AA515587A9E6}">
      <dgm:prSet/>
      <dgm:spPr/>
      <dgm:t>
        <a:bodyPr/>
        <a:lstStyle/>
        <a:p>
          <a:endParaRPr lang="en-US"/>
        </a:p>
      </dgm:t>
    </dgm:pt>
    <dgm:pt modelId="{3FADE576-3B91-45C9-9B9D-EF9FBCD27163}" type="pres">
      <dgm:prSet presAssocID="{71C17864-7E61-403F-B450-06AE5993C244}" presName="Name0" presStyleCnt="0">
        <dgm:presLayoutVars>
          <dgm:dir/>
          <dgm:resizeHandles val="exact"/>
        </dgm:presLayoutVars>
      </dgm:prSet>
      <dgm:spPr/>
    </dgm:pt>
    <dgm:pt modelId="{F0EBB645-41CA-448E-8E09-688732E9A755}" type="pres">
      <dgm:prSet presAssocID="{71C17864-7E61-403F-B450-06AE5993C244}" presName="bkgdShp" presStyleLbl="alignAccFollowNode1" presStyleIdx="0" presStyleCnt="1"/>
      <dgm:spPr/>
    </dgm:pt>
    <dgm:pt modelId="{A641DC16-DCFE-4808-9781-555C731D7071}" type="pres">
      <dgm:prSet presAssocID="{71C17864-7E61-403F-B450-06AE5993C244}" presName="linComp" presStyleCnt="0"/>
      <dgm:spPr/>
    </dgm:pt>
    <dgm:pt modelId="{173CB84D-F8EF-4ABD-A795-73B3DB82E535}" type="pres">
      <dgm:prSet presAssocID="{42F19C62-880B-4864-A88A-9427C3792252}" presName="compNode" presStyleCnt="0"/>
      <dgm:spPr/>
    </dgm:pt>
    <dgm:pt modelId="{688A703D-F41A-40A5-AA30-1AF2D2A64844}" type="pres">
      <dgm:prSet presAssocID="{42F19C62-880B-4864-A88A-9427C3792252}" presName="node" presStyleLbl="node1" presStyleIdx="0" presStyleCnt="3">
        <dgm:presLayoutVars>
          <dgm:bulletEnabled val="1"/>
        </dgm:presLayoutVars>
      </dgm:prSet>
      <dgm:spPr/>
    </dgm:pt>
    <dgm:pt modelId="{24759273-1138-4A00-B02F-4A2F7274CAFA}" type="pres">
      <dgm:prSet presAssocID="{42F19C62-880B-4864-A88A-9427C3792252}" presName="invisiNode" presStyleLbl="node1" presStyleIdx="0" presStyleCnt="3"/>
      <dgm:spPr/>
    </dgm:pt>
    <dgm:pt modelId="{BEDBB9CD-0157-421E-87BF-A35F64F3FBF1}" type="pres">
      <dgm:prSet presAssocID="{42F19C62-880B-4864-A88A-9427C3792252}" presName="imagNode" presStyleLbl="fgImgPlac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759" t="8609" r="30759" b="8609"/>
          </a:stretch>
        </a:blipFill>
      </dgm:spPr>
    </dgm:pt>
    <dgm:pt modelId="{7F5D19FB-1840-49E4-AA6F-27314C7C17E2}" type="pres">
      <dgm:prSet presAssocID="{0FA6C732-0749-461E-8FA1-68976ED8720C}" presName="sibTrans" presStyleLbl="sibTrans2D1" presStyleIdx="0" presStyleCnt="0"/>
      <dgm:spPr/>
    </dgm:pt>
    <dgm:pt modelId="{9A2005F0-1773-4CD6-9F7E-6728660320EE}" type="pres">
      <dgm:prSet presAssocID="{4AD66990-5E7F-4C1E-A08F-B6036A0535F9}" presName="compNode" presStyleCnt="0"/>
      <dgm:spPr/>
    </dgm:pt>
    <dgm:pt modelId="{39CB6D4D-7C65-46B5-85A6-C61F0E822426}" type="pres">
      <dgm:prSet presAssocID="{4AD66990-5E7F-4C1E-A08F-B6036A0535F9}" presName="node" presStyleLbl="node1" presStyleIdx="1" presStyleCnt="3">
        <dgm:presLayoutVars>
          <dgm:bulletEnabled val="1"/>
        </dgm:presLayoutVars>
      </dgm:prSet>
      <dgm:spPr/>
    </dgm:pt>
    <dgm:pt modelId="{96496B74-EE95-4C1B-8640-8CAD69A1B3B8}" type="pres">
      <dgm:prSet presAssocID="{4AD66990-5E7F-4C1E-A08F-B6036A0535F9}" presName="invisiNode" presStyleLbl="node1" presStyleIdx="1" presStyleCnt="3"/>
      <dgm:spPr/>
    </dgm:pt>
    <dgm:pt modelId="{F7EA64F3-2718-40A5-A697-443A1CA17924}" type="pres">
      <dgm:prSet presAssocID="{4AD66990-5E7F-4C1E-A08F-B6036A0535F9}" presName="imagNode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918" r="18918"/>
          </a:stretch>
        </a:blipFill>
      </dgm:spPr>
    </dgm:pt>
    <dgm:pt modelId="{1B1FCFBB-422D-498B-86A9-877693DD88B8}" type="pres">
      <dgm:prSet presAssocID="{567FE990-BA01-44FB-AC33-9ACB422D7769}" presName="sibTrans" presStyleLbl="sibTrans2D1" presStyleIdx="0" presStyleCnt="0"/>
      <dgm:spPr/>
    </dgm:pt>
    <dgm:pt modelId="{1D30AA8E-DC7B-4E20-B52B-6D84BF7B3D46}" type="pres">
      <dgm:prSet presAssocID="{C3F6E860-FE04-4A9A-8D9E-A4D9FE138D8E}" presName="compNode" presStyleCnt="0"/>
      <dgm:spPr/>
    </dgm:pt>
    <dgm:pt modelId="{198A6966-F25D-40B1-9B5C-B106A3F36548}" type="pres">
      <dgm:prSet presAssocID="{C3F6E860-FE04-4A9A-8D9E-A4D9FE138D8E}" presName="node" presStyleLbl="node1" presStyleIdx="2" presStyleCnt="3">
        <dgm:presLayoutVars>
          <dgm:bulletEnabled val="1"/>
        </dgm:presLayoutVars>
      </dgm:prSet>
      <dgm:spPr/>
    </dgm:pt>
    <dgm:pt modelId="{AC98D727-AD85-41A2-9F3C-528A824BD39C}" type="pres">
      <dgm:prSet presAssocID="{C3F6E860-FE04-4A9A-8D9E-A4D9FE138D8E}" presName="invisiNode" presStyleLbl="node1" presStyleIdx="2" presStyleCnt="3"/>
      <dgm:spPr/>
    </dgm:pt>
    <dgm:pt modelId="{B0997884-8B2B-4252-8A0B-30D52F24B14A}" type="pres">
      <dgm:prSet presAssocID="{C3F6E860-FE04-4A9A-8D9E-A4D9FE138D8E}" presName="imagNode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997" r="12997"/>
          </a:stretch>
        </a:blipFill>
      </dgm:spPr>
    </dgm:pt>
  </dgm:ptLst>
  <dgm:cxnLst>
    <dgm:cxn modelId="{BC9AC11D-004D-4E53-91CC-A5C1C2E8FC34}" type="presOf" srcId="{0FA6C732-0749-461E-8FA1-68976ED8720C}" destId="{7F5D19FB-1840-49E4-AA6F-27314C7C17E2}" srcOrd="0" destOrd="0" presId="urn:microsoft.com/office/officeart/2005/8/layout/pList2"/>
    <dgm:cxn modelId="{4E31BC4D-EB67-4574-B2D1-648C7AEB4EA5}" srcId="{71C17864-7E61-403F-B450-06AE5993C244}" destId="{42F19C62-880B-4864-A88A-9427C3792252}" srcOrd="0" destOrd="0" parTransId="{99DB527A-4481-4C52-99BB-1086E329E90D}" sibTransId="{0FA6C732-0749-461E-8FA1-68976ED8720C}"/>
    <dgm:cxn modelId="{2BB2F46D-CECD-4B80-AD98-3F7BFD9636C8}" type="presOf" srcId="{42F19C62-880B-4864-A88A-9427C3792252}" destId="{688A703D-F41A-40A5-AA30-1AF2D2A64844}" srcOrd="0" destOrd="0" presId="urn:microsoft.com/office/officeart/2005/8/layout/pList2"/>
    <dgm:cxn modelId="{9F77C69A-90EA-4CDB-86B2-0588A549D5F7}" type="presOf" srcId="{567FE990-BA01-44FB-AC33-9ACB422D7769}" destId="{1B1FCFBB-422D-498B-86A9-877693DD88B8}" srcOrd="0" destOrd="0" presId="urn:microsoft.com/office/officeart/2005/8/layout/pList2"/>
    <dgm:cxn modelId="{F94609B5-61C6-4C60-89AD-AA515587A9E6}" srcId="{71C17864-7E61-403F-B450-06AE5993C244}" destId="{C3F6E860-FE04-4A9A-8D9E-A4D9FE138D8E}" srcOrd="2" destOrd="0" parTransId="{6E9912E7-2D4D-4A30-AC2D-51335BAA3802}" sibTransId="{DC0522EB-C780-4262-A355-7BB9433CA698}"/>
    <dgm:cxn modelId="{1D8016B8-09AB-4830-8D1A-C7A035A07BA4}" type="presOf" srcId="{71C17864-7E61-403F-B450-06AE5993C244}" destId="{3FADE576-3B91-45C9-9B9D-EF9FBCD27163}" srcOrd="0" destOrd="0" presId="urn:microsoft.com/office/officeart/2005/8/layout/pList2"/>
    <dgm:cxn modelId="{79F417C6-E74C-446C-ABBB-D3F1DFF8D969}" type="presOf" srcId="{4AD66990-5E7F-4C1E-A08F-B6036A0535F9}" destId="{39CB6D4D-7C65-46B5-85A6-C61F0E822426}" srcOrd="0" destOrd="0" presId="urn:microsoft.com/office/officeart/2005/8/layout/pList2"/>
    <dgm:cxn modelId="{011F8ECF-8AC6-436D-B3D8-C6E8363EA2F7}" srcId="{71C17864-7E61-403F-B450-06AE5993C244}" destId="{4AD66990-5E7F-4C1E-A08F-B6036A0535F9}" srcOrd="1" destOrd="0" parTransId="{EBBBF153-3EEF-4910-9F33-3FED330B73E1}" sibTransId="{567FE990-BA01-44FB-AC33-9ACB422D7769}"/>
    <dgm:cxn modelId="{6719F3F8-F5DB-448A-9FFC-AB5A5FF3D1F6}" type="presOf" srcId="{C3F6E860-FE04-4A9A-8D9E-A4D9FE138D8E}" destId="{198A6966-F25D-40B1-9B5C-B106A3F36548}" srcOrd="0" destOrd="0" presId="urn:microsoft.com/office/officeart/2005/8/layout/pList2"/>
    <dgm:cxn modelId="{4CB808BA-3D6A-48B9-BAA7-2EB5DB51E975}" type="presParOf" srcId="{3FADE576-3B91-45C9-9B9D-EF9FBCD27163}" destId="{F0EBB645-41CA-448E-8E09-688732E9A755}" srcOrd="0" destOrd="0" presId="urn:microsoft.com/office/officeart/2005/8/layout/pList2"/>
    <dgm:cxn modelId="{1A01C0E7-7B4D-4DDC-90DD-D01A11751AC2}" type="presParOf" srcId="{3FADE576-3B91-45C9-9B9D-EF9FBCD27163}" destId="{A641DC16-DCFE-4808-9781-555C731D7071}" srcOrd="1" destOrd="0" presId="urn:microsoft.com/office/officeart/2005/8/layout/pList2"/>
    <dgm:cxn modelId="{5DDC8D10-88CC-4CE7-9C11-1B9E16F4DD27}" type="presParOf" srcId="{A641DC16-DCFE-4808-9781-555C731D7071}" destId="{173CB84D-F8EF-4ABD-A795-73B3DB82E535}" srcOrd="0" destOrd="0" presId="urn:microsoft.com/office/officeart/2005/8/layout/pList2"/>
    <dgm:cxn modelId="{D8CEB884-ED25-4792-AA40-8C8CA84F1C3E}" type="presParOf" srcId="{173CB84D-F8EF-4ABD-A795-73B3DB82E535}" destId="{688A703D-F41A-40A5-AA30-1AF2D2A64844}" srcOrd="0" destOrd="0" presId="urn:microsoft.com/office/officeart/2005/8/layout/pList2"/>
    <dgm:cxn modelId="{3EC591B2-9D54-4CCC-9854-608256A47059}" type="presParOf" srcId="{173CB84D-F8EF-4ABD-A795-73B3DB82E535}" destId="{24759273-1138-4A00-B02F-4A2F7274CAFA}" srcOrd="1" destOrd="0" presId="urn:microsoft.com/office/officeart/2005/8/layout/pList2"/>
    <dgm:cxn modelId="{EACA5FF6-33B6-4644-85AC-63D64D5C5043}" type="presParOf" srcId="{173CB84D-F8EF-4ABD-A795-73B3DB82E535}" destId="{BEDBB9CD-0157-421E-87BF-A35F64F3FBF1}" srcOrd="2" destOrd="0" presId="urn:microsoft.com/office/officeart/2005/8/layout/pList2"/>
    <dgm:cxn modelId="{794283C4-96CA-43F8-8856-165EE4402DEA}" type="presParOf" srcId="{A641DC16-DCFE-4808-9781-555C731D7071}" destId="{7F5D19FB-1840-49E4-AA6F-27314C7C17E2}" srcOrd="1" destOrd="0" presId="urn:microsoft.com/office/officeart/2005/8/layout/pList2"/>
    <dgm:cxn modelId="{12E70EEE-9161-4780-A982-0B833E0AFB41}" type="presParOf" srcId="{A641DC16-DCFE-4808-9781-555C731D7071}" destId="{9A2005F0-1773-4CD6-9F7E-6728660320EE}" srcOrd="2" destOrd="0" presId="urn:microsoft.com/office/officeart/2005/8/layout/pList2"/>
    <dgm:cxn modelId="{B10FC492-C15B-4131-A3E3-683B3D5034FC}" type="presParOf" srcId="{9A2005F0-1773-4CD6-9F7E-6728660320EE}" destId="{39CB6D4D-7C65-46B5-85A6-C61F0E822426}" srcOrd="0" destOrd="0" presId="urn:microsoft.com/office/officeart/2005/8/layout/pList2"/>
    <dgm:cxn modelId="{973E5BFB-C79E-4B26-AD2B-BBE9F5156322}" type="presParOf" srcId="{9A2005F0-1773-4CD6-9F7E-6728660320EE}" destId="{96496B74-EE95-4C1B-8640-8CAD69A1B3B8}" srcOrd="1" destOrd="0" presId="urn:microsoft.com/office/officeart/2005/8/layout/pList2"/>
    <dgm:cxn modelId="{50CED075-20B8-4D3F-9BF6-9EE3D3488A0F}" type="presParOf" srcId="{9A2005F0-1773-4CD6-9F7E-6728660320EE}" destId="{F7EA64F3-2718-40A5-A697-443A1CA17924}" srcOrd="2" destOrd="0" presId="urn:microsoft.com/office/officeart/2005/8/layout/pList2"/>
    <dgm:cxn modelId="{55AD7EFA-D537-42B8-93B1-7414ABEB06AC}" type="presParOf" srcId="{A641DC16-DCFE-4808-9781-555C731D7071}" destId="{1B1FCFBB-422D-498B-86A9-877693DD88B8}" srcOrd="3" destOrd="0" presId="urn:microsoft.com/office/officeart/2005/8/layout/pList2"/>
    <dgm:cxn modelId="{7547BB17-125F-4F59-B682-6D484DD52305}" type="presParOf" srcId="{A641DC16-DCFE-4808-9781-555C731D7071}" destId="{1D30AA8E-DC7B-4E20-B52B-6D84BF7B3D46}" srcOrd="4" destOrd="0" presId="urn:microsoft.com/office/officeart/2005/8/layout/pList2"/>
    <dgm:cxn modelId="{B2CE6367-6E47-4FA1-9D06-172C2D8FC482}" type="presParOf" srcId="{1D30AA8E-DC7B-4E20-B52B-6D84BF7B3D46}" destId="{198A6966-F25D-40B1-9B5C-B106A3F36548}" srcOrd="0" destOrd="0" presId="urn:microsoft.com/office/officeart/2005/8/layout/pList2"/>
    <dgm:cxn modelId="{D5423F97-8A95-4239-9E08-0D0EA5264B73}" type="presParOf" srcId="{1D30AA8E-DC7B-4E20-B52B-6D84BF7B3D46}" destId="{AC98D727-AD85-41A2-9F3C-528A824BD39C}" srcOrd="1" destOrd="0" presId="urn:microsoft.com/office/officeart/2005/8/layout/pList2"/>
    <dgm:cxn modelId="{7C25B3D0-464F-42AC-8D49-9240D9AB1D77}" type="presParOf" srcId="{1D30AA8E-DC7B-4E20-B52B-6D84BF7B3D46}" destId="{B0997884-8B2B-4252-8A0B-30D52F24B14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BB645-41CA-448E-8E09-688732E9A755}">
      <dsp:nvSpPr>
        <dsp:cNvPr id="0" name=""/>
        <dsp:cNvSpPr/>
      </dsp:nvSpPr>
      <dsp:spPr>
        <a:xfrm>
          <a:off x="0" y="0"/>
          <a:ext cx="7183527" cy="133311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BB9CD-0157-421E-87BF-A35F64F3FBF1}">
      <dsp:nvSpPr>
        <dsp:cNvPr id="0" name=""/>
        <dsp:cNvSpPr/>
      </dsp:nvSpPr>
      <dsp:spPr>
        <a:xfrm>
          <a:off x="215505" y="177749"/>
          <a:ext cx="2110161" cy="9776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759" t="8609" r="30759" b="860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A703D-F41A-40A5-AA30-1AF2D2A64844}">
      <dsp:nvSpPr>
        <dsp:cNvPr id="0" name=""/>
        <dsp:cNvSpPr/>
      </dsp:nvSpPr>
      <dsp:spPr>
        <a:xfrm rot="10800000">
          <a:off x="215505" y="1333119"/>
          <a:ext cx="2110161" cy="1629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Distribution Transformer only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Averages* </a:t>
          </a:r>
          <a:br>
            <a:rPr lang="en-US" sz="1600" kern="1200" dirty="0"/>
          </a:br>
          <a:r>
            <a:rPr lang="en-US" sz="1600" kern="1200" dirty="0"/>
            <a:t>6 months to 1 Year</a:t>
          </a:r>
        </a:p>
      </dsp:txBody>
      <dsp:txXfrm rot="10800000">
        <a:off x="265614" y="1333119"/>
        <a:ext cx="2009943" cy="1579258"/>
      </dsp:txXfrm>
    </dsp:sp>
    <dsp:sp modelId="{F7EA64F3-2718-40A5-A697-443A1CA17924}">
      <dsp:nvSpPr>
        <dsp:cNvPr id="0" name=""/>
        <dsp:cNvSpPr/>
      </dsp:nvSpPr>
      <dsp:spPr>
        <a:xfrm>
          <a:off x="2536682" y="177749"/>
          <a:ext cx="2110161" cy="9776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918" r="189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B6D4D-7C65-46B5-85A6-C61F0E822426}">
      <dsp:nvSpPr>
        <dsp:cNvPr id="0" name=""/>
        <dsp:cNvSpPr/>
      </dsp:nvSpPr>
      <dsp:spPr>
        <a:xfrm rot="10800000">
          <a:off x="2536682" y="1333119"/>
          <a:ext cx="2110161" cy="1629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3259649"/>
            <a:satOff val="-20585"/>
            <a:lumOff val="-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Transformer and capacity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Averages*</a:t>
          </a:r>
          <a:br>
            <a:rPr lang="en-US" sz="1600" kern="1200" dirty="0"/>
          </a:br>
          <a:r>
            <a:rPr lang="en-US" sz="1600" kern="1200" dirty="0"/>
            <a:t>1 to 3 Years</a:t>
          </a:r>
        </a:p>
      </dsp:txBody>
      <dsp:txXfrm rot="10800000">
        <a:off x="2586791" y="1333119"/>
        <a:ext cx="2009943" cy="1579258"/>
      </dsp:txXfrm>
    </dsp:sp>
    <dsp:sp modelId="{B0997884-8B2B-4252-8A0B-30D52F24B14A}">
      <dsp:nvSpPr>
        <dsp:cNvPr id="0" name=""/>
        <dsp:cNvSpPr/>
      </dsp:nvSpPr>
      <dsp:spPr>
        <a:xfrm>
          <a:off x="4857860" y="177749"/>
          <a:ext cx="2110161" cy="97762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997" r="1299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A6966-F25D-40B1-9B5C-B106A3F36548}">
      <dsp:nvSpPr>
        <dsp:cNvPr id="0" name=""/>
        <dsp:cNvSpPr/>
      </dsp:nvSpPr>
      <dsp:spPr>
        <a:xfrm rot="10800000">
          <a:off x="4857860" y="1333119"/>
          <a:ext cx="2110161" cy="1629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6519297"/>
            <a:satOff val="-41171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Distribution Substation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Averages*</a:t>
          </a:r>
          <a:br>
            <a:rPr lang="en-US" sz="1600" kern="1200" dirty="0"/>
          </a:br>
          <a:r>
            <a:rPr lang="en-US" sz="1600" kern="1200" dirty="0"/>
            <a:t>5 to 7 Years</a:t>
          </a:r>
        </a:p>
      </dsp:txBody>
      <dsp:txXfrm rot="10800000">
        <a:off x="4907969" y="1333119"/>
        <a:ext cx="2009943" cy="157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037BC-E6F2-494E-B1FA-7D2988243173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C4CDC-2829-46CB-8916-E4758CB8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9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 NJ transit depots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4CDC-2829-46CB-8916-E4758CB8E5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Shared responsibility</a:t>
            </a:r>
            <a:r>
              <a:rPr lang="en-US" baseline="0" dirty="0"/>
              <a:t>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4CDC-2829-46CB-8916-E4758CB8E5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5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4CDC-2829-46CB-8916-E4758CB8E5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4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C4CDC-2829-46CB-8916-E4758CB8E5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0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149C10AE-03C2-409C-ACA9-3CA98D74812B}"/>
              </a:ext>
            </a:extLst>
          </p:cNvPr>
          <p:cNvSpPr/>
          <p:nvPr userDrawn="1"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6" name="Picture Placeholder 145">
            <a:extLst>
              <a:ext uri="{FF2B5EF4-FFF2-40B4-BE49-F238E27FC236}">
                <a16:creationId xmlns:a16="http://schemas.microsoft.com/office/drawing/2014/main" id="{140DCBE5-B6BB-4FF1-B323-ACADA218E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36" y="0"/>
            <a:ext cx="291115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173736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49" name="Graphic 147">
            <a:extLst>
              <a:ext uri="{FF2B5EF4-FFF2-40B4-BE49-F238E27FC236}">
                <a16:creationId xmlns:a16="http://schemas.microsoft.com/office/drawing/2014/main" id="{3448E59F-EF6B-4A83-8E05-D37C6B25F30E}"/>
              </a:ext>
            </a:extLst>
          </p:cNvPr>
          <p:cNvGrpSpPr/>
          <p:nvPr/>
        </p:nvGrpSpPr>
        <p:grpSpPr>
          <a:xfrm>
            <a:off x="7246259" y="403846"/>
            <a:ext cx="1493289" cy="370748"/>
            <a:chOff x="5405437" y="3257550"/>
            <a:chExt cx="1381125" cy="342900"/>
          </a:xfrm>
        </p:grpSpPr>
        <p:grpSp>
          <p:nvGrpSpPr>
            <p:cNvPr id="150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E20FA61-A018-44DF-8E2B-DD6B1F9B1847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C9BDA13-BC6D-4B63-904B-28D5219FECD6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53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38F1602-D870-4924-A9EA-47F7B6FE0F40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1BF5FA6-0DC6-4BEE-B838-CF5C79A7E9DA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0EDEF7C-FCE6-40F5-927D-90EAF833D6ED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683039A-C60D-4E0C-9735-F4014B38A4C3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0E45B2-4B7E-46C3-AA8D-FA0AED5B0E51}"/>
              </a:ext>
            </a:extLst>
          </p:cNvPr>
          <p:cNvSpPr/>
          <p:nvPr userDrawn="1"/>
        </p:nvSpPr>
        <p:spPr>
          <a:xfrm>
            <a:off x="1" y="1"/>
            <a:ext cx="7895551" cy="5138102"/>
          </a:xfrm>
          <a:custGeom>
            <a:avLst/>
            <a:gdLst>
              <a:gd name="connsiteX0" fmla="*/ 0 w 7221787"/>
              <a:gd name="connsiteY0" fmla="*/ 0 h 4699644"/>
              <a:gd name="connsiteX1" fmla="*/ 0 w 7221787"/>
              <a:gd name="connsiteY1" fmla="*/ 3272345 h 4699644"/>
              <a:gd name="connsiteX2" fmla="*/ 1427300 w 7221787"/>
              <a:gd name="connsiteY2" fmla="*/ 4699645 h 4699644"/>
              <a:gd name="connsiteX3" fmla="*/ 7221787 w 7221787"/>
              <a:gd name="connsiteY3" fmla="*/ 4699645 h 4699644"/>
              <a:gd name="connsiteX4" fmla="*/ 2522143 w 7221787"/>
              <a:gd name="connsiteY4" fmla="*/ 0 h 46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787" h="4699644">
                <a:moveTo>
                  <a:pt x="0" y="0"/>
                </a:moveTo>
                <a:lnTo>
                  <a:pt x="0" y="3272345"/>
                </a:lnTo>
                <a:lnTo>
                  <a:pt x="1427300" y="4699645"/>
                </a:lnTo>
                <a:lnTo>
                  <a:pt x="7221787" y="4699645"/>
                </a:lnTo>
                <a:lnTo>
                  <a:pt x="2522143" y="0"/>
                </a:lnTo>
                <a:close/>
              </a:path>
            </a:pathLst>
          </a:custGeom>
          <a:noFill/>
          <a:ln w="57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7C6E8-2E4E-4E0E-8C17-0E2DAD25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856" y="1266735"/>
            <a:ext cx="4967692" cy="1452863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4E51-709A-48A0-89EF-DDACB30ED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857" y="3371642"/>
            <a:ext cx="2911151" cy="41134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73B0C6C-B1CC-4DB2-93A5-1FABA7842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539" y="3842344"/>
            <a:ext cx="2902469" cy="411341"/>
          </a:xfrm>
          <a:noFill/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46" lvl="0" indent="-171446">
              <a:spcBef>
                <a:spcPts val="0"/>
              </a:spcBef>
            </a:pPr>
            <a:r>
              <a:rPr lang="en-US"/>
              <a:t>Date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E4ADB40-63BB-40B2-8769-19711E8D7B6A}"/>
              </a:ext>
            </a:extLst>
          </p:cNvPr>
          <p:cNvSpPr/>
          <p:nvPr userDrawn="1"/>
        </p:nvSpPr>
        <p:spPr>
          <a:xfrm>
            <a:off x="410862" y="1"/>
            <a:ext cx="55984" cy="5138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552F4B9F-9A76-4258-93AF-566E1E329B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497" y="2775943"/>
            <a:ext cx="4967692" cy="539354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342892" indent="0">
              <a:buNone/>
              <a:defRPr b="0">
                <a:solidFill>
                  <a:schemeClr val="accent1"/>
                </a:solidFill>
              </a:defRPr>
            </a:lvl2pPr>
            <a:lvl3pPr marL="685783" indent="0">
              <a:buNone/>
              <a:defRPr b="0">
                <a:solidFill>
                  <a:schemeClr val="accent1"/>
                </a:solidFill>
              </a:defRPr>
            </a:lvl3pPr>
            <a:lvl4pPr marL="1028675" indent="0">
              <a:buNone/>
              <a:defRPr b="0">
                <a:solidFill>
                  <a:schemeClr val="accent1"/>
                </a:solidFill>
              </a:defRPr>
            </a:lvl4pPr>
            <a:lvl5pPr marL="1371566" indent="0"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56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18872"/>
            <a:ext cx="8686800" cy="408735"/>
          </a:xfrm>
        </p:spPr>
        <p:txBody>
          <a:bodyPr/>
          <a:lstStyle/>
          <a:p>
            <a:r>
              <a:rPr lang="en-US"/>
              <a:t>The Title Font is Arial 24pt Bold Orange</a:t>
            </a:r>
          </a:p>
        </p:txBody>
      </p:sp>
    </p:spTree>
    <p:extLst>
      <p:ext uri="{BB962C8B-B14F-4D97-AF65-F5344CB8AC3E}">
        <p14:creationId xmlns:p14="http://schemas.microsoft.com/office/powerpoint/2010/main" val="419778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6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1032"/>
            <a:ext cx="8686800" cy="321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C58E0-C61C-42D7-9BD6-F392998DA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884162"/>
            <a:ext cx="8686800" cy="265457"/>
          </a:xfrm>
        </p:spPr>
        <p:txBody>
          <a:bodyPr tIns="4572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D21D6-68F8-4CCC-BF75-14CAEFA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55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41A8-B662-49C0-BDAB-DFE8CDE90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052" y="226957"/>
            <a:ext cx="5306939" cy="405545"/>
          </a:xfrm>
        </p:spPr>
        <p:txBody>
          <a:bodyPr vert="horz" lIns="91440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Title Font: Arial 24pt Bold Orange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2051" y="757713"/>
            <a:ext cx="5306939" cy="37652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Add Text or click one of the icons below to insert images, charts, smart art or videos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7651" y="226957"/>
            <a:ext cx="3332996" cy="42960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725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41A8-B662-49C0-BDAB-DFE8CDE90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226950"/>
            <a:ext cx="5303143" cy="405545"/>
          </a:xfrm>
        </p:spPr>
        <p:txBody>
          <a:bodyPr vert="horz" lIns="91440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Title Font: Arial 24pt Bold Orange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7650" y="757706"/>
            <a:ext cx="5303143" cy="37652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Add Text or click one of the icons below to insert images, charts, smart art or videos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3981" y="226950"/>
            <a:ext cx="3235010" cy="42960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96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5380" y="231500"/>
            <a:ext cx="8683611" cy="42960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191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62316" y="239124"/>
            <a:ext cx="3546675" cy="1754579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04B20B9-DAF9-4618-8CDA-F16C8D892E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315" y="2075875"/>
            <a:ext cx="1781485" cy="22308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D5B9F99-F23E-434D-ADD2-B6A80C7BE5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0873" y="2075875"/>
            <a:ext cx="1678118" cy="22308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1431A0F-ADA0-42E8-B126-060C31BDD6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35019" y="239124"/>
            <a:ext cx="2640224" cy="4067568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C08647-3327-4F9F-B964-6B8D887DC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195" y="239124"/>
            <a:ext cx="2317752" cy="4067568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385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0195" y="239125"/>
            <a:ext cx="3546675" cy="1741700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04B20B9-DAF9-4618-8CDA-F16C8D892E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0195" y="2075876"/>
            <a:ext cx="3546675" cy="22308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1431A0F-ADA0-42E8-B126-060C31BDD6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8767" y="239125"/>
            <a:ext cx="2640224" cy="4067568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C08647-3327-4F9F-B964-6B8D887DC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63943" y="239125"/>
            <a:ext cx="2317752" cy="2501161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85D6050-9AC7-429F-9408-49DE694B61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3943" y="2831250"/>
            <a:ext cx="2317752" cy="1475443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291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4931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3E79DB-34A3-4B43-9562-92FB14E33FA0}"/>
              </a:ext>
            </a:extLst>
          </p:cNvPr>
          <p:cNvSpPr/>
          <p:nvPr userDrawn="1"/>
        </p:nvSpPr>
        <p:spPr>
          <a:xfrm>
            <a:off x="8937405" y="0"/>
            <a:ext cx="20659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497730" y="2057400"/>
            <a:ext cx="5866327" cy="514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cs typeface="Interstate-Regular"/>
              </a:defRPr>
            </a:lvl1pPr>
          </a:lstStyle>
          <a:p>
            <a:r>
              <a:rPr lang="en-US"/>
              <a:t>Section Header Arial 24 Bold Black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97730" y="2616825"/>
            <a:ext cx="5866327" cy="357187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buFont typeface="Wingdings 2" pitchFamily="18" charset="2"/>
              <a:buNone/>
              <a:defRPr sz="1600" b="0">
                <a:solidFill>
                  <a:schemeClr val="accent1"/>
                </a:solidFill>
                <a:latin typeface="+mj-lt"/>
                <a:cs typeface="Interstate-Ligh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9" name="Graphic 147">
            <a:extLst>
              <a:ext uri="{FF2B5EF4-FFF2-40B4-BE49-F238E27FC236}">
                <a16:creationId xmlns:a16="http://schemas.microsoft.com/office/drawing/2014/main" id="{82F3E9FB-08FD-464A-A093-E8D30A05134A}"/>
              </a:ext>
            </a:extLst>
          </p:cNvPr>
          <p:cNvGrpSpPr/>
          <p:nvPr userDrawn="1"/>
        </p:nvGrpSpPr>
        <p:grpSpPr>
          <a:xfrm>
            <a:off x="497729" y="403846"/>
            <a:ext cx="1493289" cy="370748"/>
            <a:chOff x="5405437" y="3257550"/>
            <a:chExt cx="1381125" cy="342900"/>
          </a:xfrm>
        </p:grpSpPr>
        <p:grpSp>
          <p:nvGrpSpPr>
            <p:cNvPr id="30" name="Graphic 147">
              <a:extLst>
                <a:ext uri="{FF2B5EF4-FFF2-40B4-BE49-F238E27FC236}">
                  <a16:creationId xmlns:a16="http://schemas.microsoft.com/office/drawing/2014/main" id="{C7631F4F-F000-47F5-A7F5-4F29833EBF12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0DEF18-E212-4D64-BA8F-3B272C8CE34F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C1E5501-81EF-43E3-A41E-B616187100A7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31" name="Graphic 147">
              <a:extLst>
                <a:ext uri="{FF2B5EF4-FFF2-40B4-BE49-F238E27FC236}">
                  <a16:creationId xmlns:a16="http://schemas.microsoft.com/office/drawing/2014/main" id="{0327810D-2363-4F55-9357-3136F1EF51F1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ADE2595-67B7-443B-82CD-1A4791A6F9C7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BEB543-B249-4C24-9B35-C350AC61656D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320C1-81A7-40A8-99E3-4348041A0DE5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B8B08F6-2D70-474B-AC73-3715F18BA737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BFF24E-2E29-483E-B99B-5784436A62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9003" y="0"/>
            <a:ext cx="2540825" cy="5143500"/>
          </a:xfrm>
          <a:solidFill>
            <a:schemeClr val="bg1">
              <a:lumMod val="95000"/>
            </a:schemeClr>
          </a:solidFill>
        </p:spPr>
        <p:txBody>
          <a:bodyPr bIns="1645920"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172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icture Placeholder 145">
            <a:extLst>
              <a:ext uri="{FF2B5EF4-FFF2-40B4-BE49-F238E27FC236}">
                <a16:creationId xmlns:a16="http://schemas.microsoft.com/office/drawing/2014/main" id="{140DCBE5-B6BB-4FF1-B323-ACADA218E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36" y="0"/>
            <a:ext cx="291115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173736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49" name="Graphic 147">
            <a:extLst>
              <a:ext uri="{FF2B5EF4-FFF2-40B4-BE49-F238E27FC236}">
                <a16:creationId xmlns:a16="http://schemas.microsoft.com/office/drawing/2014/main" id="{3448E59F-EF6B-4A83-8E05-D37C6B25F30E}"/>
              </a:ext>
            </a:extLst>
          </p:cNvPr>
          <p:cNvGrpSpPr/>
          <p:nvPr/>
        </p:nvGrpSpPr>
        <p:grpSpPr>
          <a:xfrm>
            <a:off x="7246259" y="403846"/>
            <a:ext cx="1493289" cy="370748"/>
            <a:chOff x="5405437" y="3257550"/>
            <a:chExt cx="1381125" cy="342900"/>
          </a:xfrm>
        </p:grpSpPr>
        <p:grpSp>
          <p:nvGrpSpPr>
            <p:cNvPr id="150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E20FA61-A018-44DF-8E2B-DD6B1F9B1847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C9BDA13-BC6D-4B63-904B-28D5219FECD6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53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38F1602-D870-4924-A9EA-47F7B6FE0F40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1BF5FA6-0DC6-4BEE-B838-CF5C79A7E9DA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0EDEF7C-FCE6-40F5-927D-90EAF833D6ED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683039A-C60D-4E0C-9735-F4014B38A4C3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0E45B2-4B7E-46C3-AA8D-FA0AED5B0E51}"/>
              </a:ext>
            </a:extLst>
          </p:cNvPr>
          <p:cNvSpPr/>
          <p:nvPr userDrawn="1"/>
        </p:nvSpPr>
        <p:spPr>
          <a:xfrm>
            <a:off x="1" y="1"/>
            <a:ext cx="7895551" cy="5138102"/>
          </a:xfrm>
          <a:custGeom>
            <a:avLst/>
            <a:gdLst>
              <a:gd name="connsiteX0" fmla="*/ 0 w 7221787"/>
              <a:gd name="connsiteY0" fmla="*/ 0 h 4699644"/>
              <a:gd name="connsiteX1" fmla="*/ 0 w 7221787"/>
              <a:gd name="connsiteY1" fmla="*/ 3272345 h 4699644"/>
              <a:gd name="connsiteX2" fmla="*/ 1427300 w 7221787"/>
              <a:gd name="connsiteY2" fmla="*/ 4699645 h 4699644"/>
              <a:gd name="connsiteX3" fmla="*/ 7221787 w 7221787"/>
              <a:gd name="connsiteY3" fmla="*/ 4699645 h 4699644"/>
              <a:gd name="connsiteX4" fmla="*/ 2522143 w 7221787"/>
              <a:gd name="connsiteY4" fmla="*/ 0 h 46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787" h="4699644">
                <a:moveTo>
                  <a:pt x="0" y="0"/>
                </a:moveTo>
                <a:lnTo>
                  <a:pt x="0" y="3272345"/>
                </a:lnTo>
                <a:lnTo>
                  <a:pt x="1427300" y="4699645"/>
                </a:lnTo>
                <a:lnTo>
                  <a:pt x="7221787" y="4699645"/>
                </a:lnTo>
                <a:lnTo>
                  <a:pt x="2522143" y="0"/>
                </a:lnTo>
                <a:close/>
              </a:path>
            </a:pathLst>
          </a:custGeom>
          <a:noFill/>
          <a:ln w="57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7C6E8-2E4E-4E0E-8C17-0E2DAD25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856" y="1266735"/>
            <a:ext cx="4967692" cy="1452863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4E51-709A-48A0-89EF-DDACB30ED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857" y="3371642"/>
            <a:ext cx="2911151" cy="41134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73B0C6C-B1CC-4DB2-93A5-1FABA7842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539" y="3842344"/>
            <a:ext cx="2902469" cy="411341"/>
          </a:xfrm>
          <a:noFill/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46" lvl="0" indent="-171446">
              <a:spcBef>
                <a:spcPts val="0"/>
              </a:spcBef>
            </a:pPr>
            <a:r>
              <a:rPr lang="en-US"/>
              <a:t>Date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E4ADB40-63BB-40B2-8769-19711E8D7B6A}"/>
              </a:ext>
            </a:extLst>
          </p:cNvPr>
          <p:cNvSpPr/>
          <p:nvPr userDrawn="1"/>
        </p:nvSpPr>
        <p:spPr>
          <a:xfrm>
            <a:off x="410862" y="1"/>
            <a:ext cx="55984" cy="5138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552F4B9F-9A76-4258-93AF-566E1E329B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497" y="2775943"/>
            <a:ext cx="4967692" cy="539354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342892" indent="0">
              <a:buNone/>
              <a:defRPr b="0">
                <a:solidFill>
                  <a:schemeClr val="accent1"/>
                </a:solidFill>
              </a:defRPr>
            </a:lvl2pPr>
            <a:lvl3pPr marL="685783" indent="0">
              <a:buNone/>
              <a:defRPr b="0">
                <a:solidFill>
                  <a:schemeClr val="accent1"/>
                </a:solidFill>
              </a:defRPr>
            </a:lvl3pPr>
            <a:lvl4pPr marL="1028675" indent="0">
              <a:buNone/>
              <a:defRPr b="0">
                <a:solidFill>
                  <a:schemeClr val="accent1"/>
                </a:solidFill>
              </a:defRPr>
            </a:lvl4pPr>
            <a:lvl5pPr marL="1371566" indent="0"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3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1714" cy="5144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13" name="Graphic 147">
            <a:extLst>
              <a:ext uri="{FF2B5EF4-FFF2-40B4-BE49-F238E27FC236}">
                <a16:creationId xmlns:a16="http://schemas.microsoft.com/office/drawing/2014/main" id="{2A5A720B-9436-4ECD-A8CE-427BAAA8391B}"/>
              </a:ext>
            </a:extLst>
          </p:cNvPr>
          <p:cNvGrpSpPr/>
          <p:nvPr userDrawn="1"/>
        </p:nvGrpSpPr>
        <p:grpSpPr>
          <a:xfrm>
            <a:off x="7246259" y="403846"/>
            <a:ext cx="1493289" cy="370748"/>
            <a:chOff x="5405437" y="3257550"/>
            <a:chExt cx="1381125" cy="342900"/>
          </a:xfrm>
        </p:grpSpPr>
        <p:grpSp>
          <p:nvGrpSpPr>
            <p:cNvPr id="14" name="Graphic 147">
              <a:extLst>
                <a:ext uri="{FF2B5EF4-FFF2-40B4-BE49-F238E27FC236}">
                  <a16:creationId xmlns:a16="http://schemas.microsoft.com/office/drawing/2014/main" id="{14713658-4942-4A8C-81C2-EC4B9B92C4C9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99D2976-78F7-4034-BFB8-D654A8A8CFCE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9710C5-0291-4E06-A989-01D72D77460B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5" name="Graphic 147">
              <a:extLst>
                <a:ext uri="{FF2B5EF4-FFF2-40B4-BE49-F238E27FC236}">
                  <a16:creationId xmlns:a16="http://schemas.microsoft.com/office/drawing/2014/main" id="{FC9641CC-673D-4485-9A53-053CCF73A070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65651C4-2A4A-4524-B6E5-2D88E7BC9720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011C5D6-D6AF-4A2C-8A97-5C9560E183D2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A962B7C-461B-4AEF-AC27-6129CFD7CA65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F4E0BF7-7B72-4563-A29F-D571A3CDE49E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6" name="Text Placeholder 182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565540"/>
            <a:ext cx="6676611" cy="3785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Section Font is Arial 24pt Bold White</a:t>
            </a:r>
          </a:p>
        </p:txBody>
      </p:sp>
      <p:sp>
        <p:nvSpPr>
          <p:cNvPr id="107" name="Text Placeholder 18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1994288"/>
            <a:ext cx="6676611" cy="26776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F03A8-7C22-495A-BBF6-E16FF31639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ange"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1714" cy="5144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13" name="Graphic 147">
            <a:extLst>
              <a:ext uri="{FF2B5EF4-FFF2-40B4-BE49-F238E27FC236}">
                <a16:creationId xmlns:a16="http://schemas.microsoft.com/office/drawing/2014/main" id="{681061C6-10C2-43FA-89D6-9365FE1BB4B2}"/>
              </a:ext>
            </a:extLst>
          </p:cNvPr>
          <p:cNvGrpSpPr/>
          <p:nvPr userDrawn="1"/>
        </p:nvGrpSpPr>
        <p:grpSpPr>
          <a:xfrm>
            <a:off x="7246259" y="403846"/>
            <a:ext cx="1493289" cy="370748"/>
            <a:chOff x="5405437" y="3257550"/>
            <a:chExt cx="1381125" cy="342900"/>
          </a:xfrm>
        </p:grpSpPr>
        <p:grpSp>
          <p:nvGrpSpPr>
            <p:cNvPr id="14" name="Graphic 147">
              <a:extLst>
                <a:ext uri="{FF2B5EF4-FFF2-40B4-BE49-F238E27FC236}">
                  <a16:creationId xmlns:a16="http://schemas.microsoft.com/office/drawing/2014/main" id="{D7A95884-6026-4779-9275-5C4CCBAE241C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B05B0F1-46E3-4AD1-AEBC-AC290C239880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A2CCB9-0C52-4336-8C57-78BD854ADDA0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5" name="Graphic 147">
              <a:extLst>
                <a:ext uri="{FF2B5EF4-FFF2-40B4-BE49-F238E27FC236}">
                  <a16:creationId xmlns:a16="http://schemas.microsoft.com/office/drawing/2014/main" id="{7075443E-C0B8-4F2B-9E34-47367D6CF020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68DB594-F062-4973-9146-45948F1EFD66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75AE9F4-3059-4A75-84C2-FDE5D44DB90E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50C4138-5BCE-4C08-8060-F2BE4D0CA7E4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907FE7A-96DF-4600-8F03-D8B4FAC43F17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6" name="Text Placeholder 182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523990"/>
            <a:ext cx="6676611" cy="42011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Section Font is Arial 24pt Bold White</a:t>
            </a:r>
          </a:p>
        </p:txBody>
      </p:sp>
      <p:sp>
        <p:nvSpPr>
          <p:cNvPr id="107" name="Text Placeholder 18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1994288"/>
            <a:ext cx="6676611" cy="3370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F03A8-7C22-495A-BBF6-E16FF31639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60216" cy="5145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16216" y="8319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bg1"/>
                </a:solidFill>
              </a:defRPr>
            </a:lvl2pPr>
            <a:lvl3pPr marL="685783" indent="0" algn="ctr"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None/>
              <a:defRPr>
                <a:solidFill>
                  <a:schemeClr val="bg1"/>
                </a:solidFill>
              </a:defRPr>
            </a:lvl4pPr>
            <a:lvl5pPr marL="13715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5" y="937555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569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"/>
            <a:ext cx="9144000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bg1"/>
                </a:solidFill>
              </a:defRPr>
            </a:lvl2pPr>
            <a:lvl3pPr marL="685783" indent="0" algn="ctr"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None/>
              <a:defRPr>
                <a:solidFill>
                  <a:schemeClr val="bg1"/>
                </a:solidFill>
              </a:defRPr>
            </a:lvl4pPr>
            <a:lvl5pPr marL="13715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5" y="937555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50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" y="-1"/>
            <a:ext cx="9143514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bg1"/>
                </a:solidFill>
              </a:defRPr>
            </a:lvl2pPr>
            <a:lvl3pPr marL="685783" indent="0" algn="ctr">
              <a:buNone/>
              <a:defRPr>
                <a:solidFill>
                  <a:schemeClr val="bg1"/>
                </a:solidFill>
              </a:defRPr>
            </a:lvl3pPr>
            <a:lvl4pPr marL="1028675" indent="0" algn="ctr">
              <a:buNone/>
              <a:defRPr>
                <a:solidFill>
                  <a:schemeClr val="bg1"/>
                </a:solidFill>
              </a:defRPr>
            </a:lvl4pPr>
            <a:lvl5pPr marL="13715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5" y="937555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150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6FF2C4-78E2-4B15-AF4A-A46D483F963E}"/>
              </a:ext>
            </a:extLst>
          </p:cNvPr>
          <p:cNvSpPr/>
          <p:nvPr userDrawn="1"/>
        </p:nvSpPr>
        <p:spPr>
          <a:xfrm>
            <a:off x="1" y="1578541"/>
            <a:ext cx="9140429" cy="3564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1" y="1775446"/>
            <a:ext cx="5601891" cy="526298"/>
          </a:xfrm>
          <a:prstGeom prst="rect">
            <a:avLst/>
          </a:prstGeom>
        </p:spPr>
        <p:txBody>
          <a:bodyPr vert="horz" lIns="91440" tIns="34290" rIns="68580" bIns="34290" rtlCol="0" anchor="ctr" anchorCtr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Tx/>
              <a:buNone/>
              <a:defRPr sz="4400" baseline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3300" b="1" dirty="0">
                <a:latin typeface="+mj-lt"/>
              </a:rPr>
              <a:t>Thank You</a:t>
            </a:r>
          </a:p>
        </p:txBody>
      </p:sp>
      <p:grpSp>
        <p:nvGrpSpPr>
          <p:cNvPr id="9" name="Graphic 147">
            <a:extLst>
              <a:ext uri="{FF2B5EF4-FFF2-40B4-BE49-F238E27FC236}">
                <a16:creationId xmlns:a16="http://schemas.microsoft.com/office/drawing/2014/main" id="{6A1A0C06-E710-41FF-ACCD-88F2E6808D90}"/>
              </a:ext>
            </a:extLst>
          </p:cNvPr>
          <p:cNvGrpSpPr/>
          <p:nvPr userDrawn="1"/>
        </p:nvGrpSpPr>
        <p:grpSpPr>
          <a:xfrm>
            <a:off x="6962924" y="635667"/>
            <a:ext cx="1493289" cy="370748"/>
            <a:chOff x="5405437" y="3257550"/>
            <a:chExt cx="1381125" cy="342900"/>
          </a:xfrm>
        </p:grpSpPr>
        <p:grpSp>
          <p:nvGrpSpPr>
            <p:cNvPr id="10" name="Graphic 147">
              <a:extLst>
                <a:ext uri="{FF2B5EF4-FFF2-40B4-BE49-F238E27FC236}">
                  <a16:creationId xmlns:a16="http://schemas.microsoft.com/office/drawing/2014/main" id="{624DD6AE-2905-489B-ADF6-E76BB2C5073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183A8F9-2AB2-4159-9F74-2C02F2F6B102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AACF623-21D1-45E9-B370-8F6512E3D5E7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1" name="Graphic 147">
              <a:extLst>
                <a:ext uri="{FF2B5EF4-FFF2-40B4-BE49-F238E27FC236}">
                  <a16:creationId xmlns:a16="http://schemas.microsoft.com/office/drawing/2014/main" id="{D5058718-5200-4549-9B58-4E1EC9DD86E9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D6ECD3E-C154-4463-BC22-F88CD4AA4993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A42B3B-B8B8-4924-B842-4EFB1B505128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23FCA44-9F33-40F7-9AB3-7F9FA3741A9E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916C615-89E2-4EC0-9896-435DCC59E3B4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179B0570-4B8D-4D52-9747-AE9F51AB5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1" y="3072823"/>
            <a:ext cx="2911151" cy="411341"/>
          </a:xfrm>
          <a:noFill/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2" name="Text Placeholder 168">
            <a:extLst>
              <a:ext uri="{FF2B5EF4-FFF2-40B4-BE49-F238E27FC236}">
                <a16:creationId xmlns:a16="http://schemas.microsoft.com/office/drawing/2014/main" id="{FB36264E-D03C-4C5D-9002-DA1420C6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1" y="3543525"/>
            <a:ext cx="2902469" cy="577715"/>
          </a:xfrm>
          <a:noFill/>
        </p:spPr>
        <p:txBody>
          <a:bodyPr vert="horz" lIns="9144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46" lvl="0" indent="-171446">
              <a:spcBef>
                <a:spcPts val="0"/>
              </a:spcBef>
            </a:pPr>
            <a:r>
              <a:rPr lang="en-US"/>
              <a:t>Contact Info</a:t>
            </a:r>
          </a:p>
          <a:p>
            <a:pPr marL="171446" lvl="0" indent="-171446">
              <a:spcBef>
                <a:spcPts val="0"/>
              </a:spcBef>
            </a:pPr>
            <a:r>
              <a:rPr lang="en-US"/>
              <a:t>Phone</a:t>
            </a:r>
          </a:p>
          <a:p>
            <a:pPr marL="171446" lvl="0" indent="-171446">
              <a:spcBef>
                <a:spcPts val="0"/>
              </a:spcBef>
            </a:pPr>
            <a:r>
              <a:rPr lang="en-US"/>
              <a:t>Email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8F57-23FD-4A95-95A4-416D31F4E2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0051" y="4695072"/>
            <a:ext cx="323501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2021 PSEG.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541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6FF2C4-78E2-4B15-AF4A-A46D483F963E}"/>
              </a:ext>
            </a:extLst>
          </p:cNvPr>
          <p:cNvSpPr/>
          <p:nvPr userDrawn="1"/>
        </p:nvSpPr>
        <p:spPr>
          <a:xfrm>
            <a:off x="1" y="1578541"/>
            <a:ext cx="9140429" cy="3564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1" y="1775446"/>
            <a:ext cx="5601891" cy="526298"/>
          </a:xfrm>
          <a:prstGeom prst="rect">
            <a:avLst/>
          </a:prstGeom>
        </p:spPr>
        <p:txBody>
          <a:bodyPr vert="horz" lIns="91440" tIns="34290" rIns="68580" bIns="34290" rtlCol="0" anchor="ctr" anchorCtr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Tx/>
              <a:buNone/>
              <a:defRPr sz="4400" baseline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3300" b="1" dirty="0">
                <a:latin typeface="+mj-lt"/>
              </a:rPr>
              <a:t>Thank You</a:t>
            </a:r>
          </a:p>
        </p:txBody>
      </p:sp>
      <p:grpSp>
        <p:nvGrpSpPr>
          <p:cNvPr id="9" name="Graphic 147">
            <a:extLst>
              <a:ext uri="{FF2B5EF4-FFF2-40B4-BE49-F238E27FC236}">
                <a16:creationId xmlns:a16="http://schemas.microsoft.com/office/drawing/2014/main" id="{6A1A0C06-E710-41FF-ACCD-88F2E6808D90}"/>
              </a:ext>
            </a:extLst>
          </p:cNvPr>
          <p:cNvGrpSpPr/>
          <p:nvPr userDrawn="1"/>
        </p:nvGrpSpPr>
        <p:grpSpPr>
          <a:xfrm>
            <a:off x="6962924" y="635667"/>
            <a:ext cx="1493289" cy="370748"/>
            <a:chOff x="5405437" y="3257550"/>
            <a:chExt cx="1381125" cy="342900"/>
          </a:xfrm>
        </p:grpSpPr>
        <p:grpSp>
          <p:nvGrpSpPr>
            <p:cNvPr id="10" name="Graphic 147">
              <a:extLst>
                <a:ext uri="{FF2B5EF4-FFF2-40B4-BE49-F238E27FC236}">
                  <a16:creationId xmlns:a16="http://schemas.microsoft.com/office/drawing/2014/main" id="{624DD6AE-2905-489B-ADF6-E76BB2C5073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183A8F9-2AB2-4159-9F74-2C02F2F6B102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AACF623-21D1-45E9-B370-8F6512E3D5E7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1" name="Graphic 147">
              <a:extLst>
                <a:ext uri="{FF2B5EF4-FFF2-40B4-BE49-F238E27FC236}">
                  <a16:creationId xmlns:a16="http://schemas.microsoft.com/office/drawing/2014/main" id="{D5058718-5200-4549-9B58-4E1EC9DD86E9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D6ECD3E-C154-4463-BC22-F88CD4AA4993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A42B3B-B8B8-4924-B842-4EFB1B505128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23FCA44-9F33-40F7-9AB3-7F9FA3741A9E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916C615-89E2-4EC0-9896-435DCC59E3B4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179B0570-4B8D-4D52-9747-AE9F51AB5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1" y="3072823"/>
            <a:ext cx="2911151" cy="411341"/>
          </a:xfrm>
          <a:noFill/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2" name="Text Placeholder 168">
            <a:extLst>
              <a:ext uri="{FF2B5EF4-FFF2-40B4-BE49-F238E27FC236}">
                <a16:creationId xmlns:a16="http://schemas.microsoft.com/office/drawing/2014/main" id="{FB36264E-D03C-4C5D-9002-DA1420C6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1" y="3543525"/>
            <a:ext cx="2902469" cy="577715"/>
          </a:xfrm>
          <a:noFill/>
        </p:spPr>
        <p:txBody>
          <a:bodyPr vert="horz" lIns="9144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46" lvl="0" indent="-171446">
              <a:spcBef>
                <a:spcPts val="0"/>
              </a:spcBef>
            </a:pPr>
            <a:r>
              <a:rPr lang="en-US"/>
              <a:t>Contact Info</a:t>
            </a:r>
          </a:p>
          <a:p>
            <a:pPr marL="171446" lvl="0" indent="-171446">
              <a:spcBef>
                <a:spcPts val="0"/>
              </a:spcBef>
            </a:pPr>
            <a:r>
              <a:rPr lang="en-US"/>
              <a:t>Phone</a:t>
            </a:r>
          </a:p>
          <a:p>
            <a:pPr marL="171446" lvl="0" indent="-171446">
              <a:spcBef>
                <a:spcPts val="0"/>
              </a:spcBef>
            </a:pPr>
            <a:r>
              <a:rPr lang="en-US"/>
              <a:t>Email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8F57-23FD-4A95-95A4-416D31F4E2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0051" y="4695072"/>
            <a:ext cx="323501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2021 PSEG.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91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44000" cy="5148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39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60216" cy="5145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16216" y="8319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011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5"/>
            <a:ext cx="9144000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540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149C10AE-03C2-409C-ACA9-3CA98D74812B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6" name="Picture Placeholder 145">
            <a:extLst>
              <a:ext uri="{FF2B5EF4-FFF2-40B4-BE49-F238E27FC236}">
                <a16:creationId xmlns:a16="http://schemas.microsoft.com/office/drawing/2014/main" id="{140DCBE5-B6BB-4FF1-B323-ACADA218E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35" y="0"/>
            <a:ext cx="291115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173736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49" name="Graphic 147">
            <a:extLst>
              <a:ext uri="{FF2B5EF4-FFF2-40B4-BE49-F238E27FC236}">
                <a16:creationId xmlns:a16="http://schemas.microsoft.com/office/drawing/2014/main" id="{3448E59F-EF6B-4A83-8E05-D37C6B25F30E}"/>
              </a:ext>
            </a:extLst>
          </p:cNvPr>
          <p:cNvGrpSpPr/>
          <p:nvPr/>
        </p:nvGrpSpPr>
        <p:grpSpPr>
          <a:xfrm>
            <a:off x="7246259" y="403846"/>
            <a:ext cx="1493289" cy="370748"/>
            <a:chOff x="5405437" y="3257550"/>
            <a:chExt cx="1381125" cy="342900"/>
          </a:xfrm>
        </p:grpSpPr>
        <p:grpSp>
          <p:nvGrpSpPr>
            <p:cNvPr id="150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E20FA61-A018-44DF-8E2B-DD6B1F9B1847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C9BDA13-BC6D-4B63-904B-28D5219FECD6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53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38F1602-D870-4924-A9EA-47F7B6FE0F40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1BF5FA6-0DC6-4BEE-B838-CF5C79A7E9DA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0EDEF7C-FCE6-40F5-927D-90EAF833D6ED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683039A-C60D-4E0C-9735-F4014B38A4C3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0E45B2-4B7E-46C3-AA8D-FA0AED5B0E51}"/>
              </a:ext>
            </a:extLst>
          </p:cNvPr>
          <p:cNvSpPr/>
          <p:nvPr userDrawn="1"/>
        </p:nvSpPr>
        <p:spPr>
          <a:xfrm>
            <a:off x="0" y="1"/>
            <a:ext cx="7895551" cy="5138102"/>
          </a:xfrm>
          <a:custGeom>
            <a:avLst/>
            <a:gdLst>
              <a:gd name="connsiteX0" fmla="*/ 0 w 7221787"/>
              <a:gd name="connsiteY0" fmla="*/ 0 h 4699644"/>
              <a:gd name="connsiteX1" fmla="*/ 0 w 7221787"/>
              <a:gd name="connsiteY1" fmla="*/ 3272345 h 4699644"/>
              <a:gd name="connsiteX2" fmla="*/ 1427300 w 7221787"/>
              <a:gd name="connsiteY2" fmla="*/ 4699645 h 4699644"/>
              <a:gd name="connsiteX3" fmla="*/ 7221787 w 7221787"/>
              <a:gd name="connsiteY3" fmla="*/ 4699645 h 4699644"/>
              <a:gd name="connsiteX4" fmla="*/ 2522143 w 7221787"/>
              <a:gd name="connsiteY4" fmla="*/ 0 h 46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787" h="4699644">
                <a:moveTo>
                  <a:pt x="0" y="0"/>
                </a:moveTo>
                <a:lnTo>
                  <a:pt x="0" y="3272345"/>
                </a:lnTo>
                <a:lnTo>
                  <a:pt x="1427300" y="4699645"/>
                </a:lnTo>
                <a:lnTo>
                  <a:pt x="7221787" y="4699645"/>
                </a:lnTo>
                <a:lnTo>
                  <a:pt x="2522143" y="0"/>
                </a:lnTo>
                <a:close/>
              </a:path>
            </a:pathLst>
          </a:custGeom>
          <a:noFill/>
          <a:ln w="57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7C6E8-2E4E-4E0E-8C17-0E2DAD25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856" y="1266734"/>
            <a:ext cx="4967692" cy="1452863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4E51-709A-48A0-89EF-DDACB30ED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856" y="3371641"/>
            <a:ext cx="2911151" cy="41134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73B0C6C-B1CC-4DB2-93A5-1FABA7842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538" y="3842343"/>
            <a:ext cx="2902469" cy="411341"/>
          </a:xfrm>
          <a:noFill/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Date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E4ADB40-63BB-40B2-8769-19711E8D7B6A}"/>
              </a:ext>
            </a:extLst>
          </p:cNvPr>
          <p:cNvSpPr/>
          <p:nvPr userDrawn="1"/>
        </p:nvSpPr>
        <p:spPr>
          <a:xfrm>
            <a:off x="410862" y="0"/>
            <a:ext cx="55984" cy="5138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552F4B9F-9A76-4258-93AF-566E1E329B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496" y="2775943"/>
            <a:ext cx="4967692" cy="539354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342900" indent="0">
              <a:buNone/>
              <a:defRPr b="0">
                <a:solidFill>
                  <a:schemeClr val="accent1"/>
                </a:solidFill>
              </a:defRPr>
            </a:lvl2pPr>
            <a:lvl3pPr marL="685800" indent="0">
              <a:buNone/>
              <a:defRPr b="0">
                <a:solidFill>
                  <a:schemeClr val="accent1"/>
                </a:solidFill>
              </a:defRPr>
            </a:lvl3pPr>
            <a:lvl4pPr marL="1028700" indent="0">
              <a:buNone/>
              <a:defRPr b="0">
                <a:solidFill>
                  <a:schemeClr val="accent1"/>
                </a:solidFill>
              </a:defRPr>
            </a:lvl4pPr>
            <a:lvl5pPr marL="1371600" indent="0"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07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" y="-1"/>
            <a:ext cx="9143514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Section Header, Big Quote </a:t>
            </a:r>
            <a:br>
              <a:rPr lang="en-US"/>
            </a:br>
            <a:r>
              <a:rPr lang="en-US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197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6FF2C4-78E2-4B15-AF4A-A46D483F963E}"/>
              </a:ext>
            </a:extLst>
          </p:cNvPr>
          <p:cNvSpPr/>
          <p:nvPr userDrawn="1"/>
        </p:nvSpPr>
        <p:spPr>
          <a:xfrm>
            <a:off x="0" y="1578540"/>
            <a:ext cx="9140429" cy="3564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0" y="1775445"/>
            <a:ext cx="5601891" cy="526298"/>
          </a:xfrm>
          <a:prstGeom prst="rect">
            <a:avLst/>
          </a:prstGeom>
        </p:spPr>
        <p:txBody>
          <a:bodyPr vert="horz" lIns="91440" tIns="34290" rIns="68580" bIns="34290" rtlCol="0" anchor="ctr" anchorCtr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Tx/>
              <a:buNone/>
              <a:defRPr sz="4400" baseline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3300" b="1" dirty="0">
                <a:latin typeface="+mj-lt"/>
              </a:rPr>
              <a:t>Thank You</a:t>
            </a:r>
          </a:p>
        </p:txBody>
      </p:sp>
      <p:grpSp>
        <p:nvGrpSpPr>
          <p:cNvPr id="9" name="Graphic 147">
            <a:extLst>
              <a:ext uri="{FF2B5EF4-FFF2-40B4-BE49-F238E27FC236}">
                <a16:creationId xmlns:a16="http://schemas.microsoft.com/office/drawing/2014/main" id="{6A1A0C06-E710-41FF-ACCD-88F2E6808D90}"/>
              </a:ext>
            </a:extLst>
          </p:cNvPr>
          <p:cNvGrpSpPr/>
          <p:nvPr userDrawn="1"/>
        </p:nvGrpSpPr>
        <p:grpSpPr>
          <a:xfrm>
            <a:off x="6962924" y="635666"/>
            <a:ext cx="1493289" cy="370748"/>
            <a:chOff x="5405437" y="3257550"/>
            <a:chExt cx="1381125" cy="342900"/>
          </a:xfrm>
        </p:grpSpPr>
        <p:grpSp>
          <p:nvGrpSpPr>
            <p:cNvPr id="10" name="Graphic 147">
              <a:extLst>
                <a:ext uri="{FF2B5EF4-FFF2-40B4-BE49-F238E27FC236}">
                  <a16:creationId xmlns:a16="http://schemas.microsoft.com/office/drawing/2014/main" id="{624DD6AE-2905-489B-ADF6-E76BB2C5073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183A8F9-2AB2-4159-9F74-2C02F2F6B102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AACF623-21D1-45E9-B370-8F6512E3D5E7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1" name="Graphic 147">
              <a:extLst>
                <a:ext uri="{FF2B5EF4-FFF2-40B4-BE49-F238E27FC236}">
                  <a16:creationId xmlns:a16="http://schemas.microsoft.com/office/drawing/2014/main" id="{D5058718-5200-4549-9B58-4E1EC9DD86E9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D6ECD3E-C154-4463-BC22-F88CD4AA4993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A42B3B-B8B8-4924-B842-4EFB1B505128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23FCA44-9F33-40F7-9AB3-7F9FA3741A9E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916C615-89E2-4EC0-9896-435DCC59E3B4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179B0570-4B8D-4D52-9747-AE9F51AB5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3072822"/>
            <a:ext cx="2911151" cy="411341"/>
          </a:xfrm>
          <a:noFill/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2" name="Text Placeholder 168">
            <a:extLst>
              <a:ext uri="{FF2B5EF4-FFF2-40B4-BE49-F238E27FC236}">
                <a16:creationId xmlns:a16="http://schemas.microsoft.com/office/drawing/2014/main" id="{FB36264E-D03C-4C5D-9002-DA1420C6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0" y="3543524"/>
            <a:ext cx="2902469" cy="577715"/>
          </a:xfrm>
          <a:noFill/>
        </p:spPr>
        <p:txBody>
          <a:bodyPr vert="horz" lIns="9144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Contact Info</a:t>
            </a:r>
          </a:p>
          <a:p>
            <a:pPr marL="171450" lvl="0" indent="-171450">
              <a:spcBef>
                <a:spcPts val="0"/>
              </a:spcBef>
            </a:pPr>
            <a:r>
              <a:rPr lang="en-US"/>
              <a:t>Phone</a:t>
            </a:r>
          </a:p>
          <a:p>
            <a:pPr marL="171450" lvl="0" indent="-171450">
              <a:spcBef>
                <a:spcPts val="0"/>
              </a:spcBef>
            </a:pPr>
            <a:r>
              <a:rPr lang="en-US"/>
              <a:t>Email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8F57-23FD-4A95-95A4-416D31F4E2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0050" y="4695071"/>
            <a:ext cx="323501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2021 PSEG.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725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6FF2C4-78E2-4B15-AF4A-A46D483F963E}"/>
              </a:ext>
            </a:extLst>
          </p:cNvPr>
          <p:cNvSpPr/>
          <p:nvPr userDrawn="1"/>
        </p:nvSpPr>
        <p:spPr>
          <a:xfrm>
            <a:off x="0" y="1578540"/>
            <a:ext cx="9140429" cy="3564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0" y="1775445"/>
            <a:ext cx="5601891" cy="526298"/>
          </a:xfrm>
          <a:prstGeom prst="rect">
            <a:avLst/>
          </a:prstGeom>
        </p:spPr>
        <p:txBody>
          <a:bodyPr vert="horz" lIns="91440" tIns="34290" rIns="68580" bIns="34290" rtlCol="0" anchor="ctr" anchorCtr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Tx/>
              <a:buNone/>
              <a:defRPr sz="4400" baseline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3300" b="1" dirty="0">
                <a:latin typeface="+mj-lt"/>
              </a:rPr>
              <a:t>Thank You</a:t>
            </a:r>
          </a:p>
        </p:txBody>
      </p:sp>
      <p:grpSp>
        <p:nvGrpSpPr>
          <p:cNvPr id="9" name="Graphic 147">
            <a:extLst>
              <a:ext uri="{FF2B5EF4-FFF2-40B4-BE49-F238E27FC236}">
                <a16:creationId xmlns:a16="http://schemas.microsoft.com/office/drawing/2014/main" id="{6A1A0C06-E710-41FF-ACCD-88F2E6808D90}"/>
              </a:ext>
            </a:extLst>
          </p:cNvPr>
          <p:cNvGrpSpPr/>
          <p:nvPr userDrawn="1"/>
        </p:nvGrpSpPr>
        <p:grpSpPr>
          <a:xfrm>
            <a:off x="6962924" y="635666"/>
            <a:ext cx="1493289" cy="370748"/>
            <a:chOff x="5405437" y="3257550"/>
            <a:chExt cx="1381125" cy="342900"/>
          </a:xfrm>
        </p:grpSpPr>
        <p:grpSp>
          <p:nvGrpSpPr>
            <p:cNvPr id="10" name="Graphic 147">
              <a:extLst>
                <a:ext uri="{FF2B5EF4-FFF2-40B4-BE49-F238E27FC236}">
                  <a16:creationId xmlns:a16="http://schemas.microsoft.com/office/drawing/2014/main" id="{624DD6AE-2905-489B-ADF6-E76BB2C5073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183A8F9-2AB2-4159-9F74-2C02F2F6B102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AACF623-21D1-45E9-B370-8F6512E3D5E7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1" name="Graphic 147">
              <a:extLst>
                <a:ext uri="{FF2B5EF4-FFF2-40B4-BE49-F238E27FC236}">
                  <a16:creationId xmlns:a16="http://schemas.microsoft.com/office/drawing/2014/main" id="{D5058718-5200-4549-9B58-4E1EC9DD86E9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D6ECD3E-C154-4463-BC22-F88CD4AA4993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5A42B3B-B8B8-4924-B842-4EFB1B505128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23FCA44-9F33-40F7-9AB3-7F9FA3741A9E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916C615-89E2-4EC0-9896-435DCC59E3B4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179B0570-4B8D-4D52-9747-AE9F51AB5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3072822"/>
            <a:ext cx="2911151" cy="411341"/>
          </a:xfrm>
          <a:noFill/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2" name="Text Placeholder 168">
            <a:extLst>
              <a:ext uri="{FF2B5EF4-FFF2-40B4-BE49-F238E27FC236}">
                <a16:creationId xmlns:a16="http://schemas.microsoft.com/office/drawing/2014/main" id="{FB36264E-D03C-4C5D-9002-DA1420C6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0" y="3543524"/>
            <a:ext cx="2902469" cy="577715"/>
          </a:xfrm>
          <a:noFill/>
        </p:spPr>
        <p:txBody>
          <a:bodyPr vert="horz" lIns="9144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Contact Info</a:t>
            </a:r>
          </a:p>
          <a:p>
            <a:pPr marL="171450" lvl="0" indent="-171450">
              <a:spcBef>
                <a:spcPts val="0"/>
              </a:spcBef>
            </a:pPr>
            <a:r>
              <a:rPr lang="en-US"/>
              <a:t>Phone</a:t>
            </a:r>
          </a:p>
          <a:p>
            <a:pPr marL="171450" lvl="0" indent="-171450">
              <a:spcBef>
                <a:spcPts val="0"/>
              </a:spcBef>
            </a:pPr>
            <a:r>
              <a:rPr lang="en-US"/>
              <a:t>Email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8F57-23FD-4A95-95A4-416D31F4E2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0050" y="4695071"/>
            <a:ext cx="323501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2021 PSEG.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426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2" y="385886"/>
            <a:ext cx="1560264" cy="406665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8EF5FC-93A9-45DC-BBDB-B8F089700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53802"/>
            <a:ext cx="9142413" cy="288969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352991" y="1111255"/>
            <a:ext cx="6111183" cy="543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Font is Arial 24pt Bold Black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991" y="1709997"/>
            <a:ext cx="6111183" cy="357187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buFont typeface="Wingdings 2" pitchFamily="18" charset="2"/>
              <a:buNone/>
              <a:defRPr sz="2000" b="0">
                <a:solidFill>
                  <a:schemeClr val="accent1"/>
                </a:solidFill>
                <a:latin typeface="+mj-lt"/>
                <a:cs typeface="Interstate-Ligh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720"/>
      </p:ext>
    </p:extLst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R 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4"/>
          <p:cNvSpPr>
            <a:spLocks noGrp="1"/>
          </p:cNvSpPr>
          <p:nvPr>
            <p:ph type="title"/>
          </p:nvPr>
        </p:nvSpPr>
        <p:spPr>
          <a:xfrm>
            <a:off x="594360" y="274320"/>
            <a:ext cx="8229600" cy="4114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idx="1"/>
          </p:nvPr>
        </p:nvSpPr>
        <p:spPr>
          <a:xfrm>
            <a:off x="594360" y="857250"/>
            <a:ext cx="8229600" cy="3429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14601" y="4876800"/>
            <a:ext cx="6035675" cy="205979"/>
          </a:xfrm>
        </p:spPr>
        <p:txBody>
          <a:bodyPr/>
          <a:lstStyle>
            <a:lvl1pPr algn="l">
              <a:defRPr sz="600" cap="all" spc="150" baseline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98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35" y="406273"/>
            <a:ext cx="1521237" cy="396493"/>
          </a:xfrm>
          <a:prstGeom prst="rect">
            <a:avLst/>
          </a:prstGeom>
        </p:spPr>
      </p:pic>
      <p:sp>
        <p:nvSpPr>
          <p:cNvPr id="146" name="Picture Placeholder 145">
            <a:extLst>
              <a:ext uri="{FF2B5EF4-FFF2-40B4-BE49-F238E27FC236}">
                <a16:creationId xmlns:a16="http://schemas.microsoft.com/office/drawing/2014/main" id="{140DCBE5-B6BB-4FF1-B323-ACADA218E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35" y="0"/>
            <a:ext cx="291115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173736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0E45B2-4B7E-46C3-AA8D-FA0AED5B0E51}"/>
              </a:ext>
            </a:extLst>
          </p:cNvPr>
          <p:cNvSpPr/>
          <p:nvPr userDrawn="1"/>
        </p:nvSpPr>
        <p:spPr>
          <a:xfrm>
            <a:off x="0" y="1"/>
            <a:ext cx="7895551" cy="5138102"/>
          </a:xfrm>
          <a:custGeom>
            <a:avLst/>
            <a:gdLst>
              <a:gd name="connsiteX0" fmla="*/ 0 w 7221787"/>
              <a:gd name="connsiteY0" fmla="*/ 0 h 4699644"/>
              <a:gd name="connsiteX1" fmla="*/ 0 w 7221787"/>
              <a:gd name="connsiteY1" fmla="*/ 3272345 h 4699644"/>
              <a:gd name="connsiteX2" fmla="*/ 1427300 w 7221787"/>
              <a:gd name="connsiteY2" fmla="*/ 4699645 h 4699644"/>
              <a:gd name="connsiteX3" fmla="*/ 7221787 w 7221787"/>
              <a:gd name="connsiteY3" fmla="*/ 4699645 h 4699644"/>
              <a:gd name="connsiteX4" fmla="*/ 2522143 w 7221787"/>
              <a:gd name="connsiteY4" fmla="*/ 0 h 46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787" h="4699644">
                <a:moveTo>
                  <a:pt x="0" y="0"/>
                </a:moveTo>
                <a:lnTo>
                  <a:pt x="0" y="3272345"/>
                </a:lnTo>
                <a:lnTo>
                  <a:pt x="1427300" y="4699645"/>
                </a:lnTo>
                <a:lnTo>
                  <a:pt x="7221787" y="4699645"/>
                </a:lnTo>
                <a:lnTo>
                  <a:pt x="2522143" y="0"/>
                </a:lnTo>
                <a:close/>
              </a:path>
            </a:pathLst>
          </a:custGeom>
          <a:noFill/>
          <a:ln w="57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7C6E8-2E4E-4E0E-8C17-0E2DAD25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856" y="1266734"/>
            <a:ext cx="4967692" cy="1452863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4E51-709A-48A0-89EF-DDACB30ED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856" y="3371641"/>
            <a:ext cx="2911151" cy="41134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73B0C6C-B1CC-4DB2-93A5-1FABA7842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538" y="3842343"/>
            <a:ext cx="2902469" cy="411341"/>
          </a:xfrm>
          <a:noFill/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 dirty="0"/>
              <a:t>Date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E4ADB40-63BB-40B2-8769-19711E8D7B6A}"/>
              </a:ext>
            </a:extLst>
          </p:cNvPr>
          <p:cNvSpPr/>
          <p:nvPr userDrawn="1"/>
        </p:nvSpPr>
        <p:spPr>
          <a:xfrm>
            <a:off x="410862" y="0"/>
            <a:ext cx="55984" cy="5138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552F4B9F-9A76-4258-93AF-566E1E329B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496" y="2775943"/>
            <a:ext cx="4967692" cy="539354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342900" indent="0">
              <a:buNone/>
              <a:defRPr b="0">
                <a:solidFill>
                  <a:schemeClr val="accent1"/>
                </a:solidFill>
              </a:defRPr>
            </a:lvl2pPr>
            <a:lvl3pPr marL="685800" indent="0">
              <a:buNone/>
              <a:defRPr b="0">
                <a:solidFill>
                  <a:schemeClr val="accent1"/>
                </a:solidFill>
              </a:defRPr>
            </a:lvl3pPr>
            <a:lvl4pPr marL="1028700" indent="0">
              <a:buNone/>
              <a:defRPr b="0">
                <a:solidFill>
                  <a:schemeClr val="accent1"/>
                </a:solidFill>
              </a:defRPr>
            </a:lvl4pPr>
            <a:lvl5pPr marL="1371600" indent="0"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172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18872"/>
            <a:ext cx="8686800" cy="408735"/>
          </a:xfrm>
        </p:spPr>
        <p:txBody>
          <a:bodyPr/>
          <a:lstStyle/>
          <a:p>
            <a:r>
              <a:rPr lang="en-US" dirty="0"/>
              <a:t>The Title Font is Arial 24pt Bold Orange</a:t>
            </a:r>
          </a:p>
        </p:txBody>
      </p:sp>
    </p:spTree>
    <p:extLst>
      <p:ext uri="{BB962C8B-B14F-4D97-AF65-F5344CB8AC3E}">
        <p14:creationId xmlns:p14="http://schemas.microsoft.com/office/powerpoint/2010/main" val="2225135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Divider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2" y="385886"/>
            <a:ext cx="1560264" cy="406665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8EF5FC-93A9-45DC-BBDB-B8F089700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53802"/>
            <a:ext cx="9142413" cy="288969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9"/>
          <p:cNvSpPr>
            <a:spLocks noGrp="1"/>
          </p:cNvSpPr>
          <p:nvPr>
            <p:ph type="title" hasCustomPrompt="1"/>
          </p:nvPr>
        </p:nvSpPr>
        <p:spPr>
          <a:xfrm>
            <a:off x="352991" y="1111255"/>
            <a:ext cx="6111183" cy="543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Font is Arial 24pt Bold Black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991" y="1709997"/>
            <a:ext cx="6111183" cy="357187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buFont typeface="Wingdings 2" pitchFamily="18" charset="2"/>
              <a:buNone/>
              <a:defRPr sz="2000" b="0">
                <a:solidFill>
                  <a:schemeClr val="accent1"/>
                </a:solidFill>
                <a:latin typeface="+mj-lt"/>
                <a:cs typeface="Interstate-Ligh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9977"/>
      </p:ext>
    </p:extLst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1773"/>
            <a:ext cx="4297680" cy="3369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0B396-08B0-41CE-AF37-64E475F7D8B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17720" y="931773"/>
            <a:ext cx="4297680" cy="3369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CD42B-EAA4-4577-8DDF-A2F83EB5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361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149C10AE-03C2-409C-ACA9-3CA98D74812B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17" y="406019"/>
            <a:ext cx="1484130" cy="368575"/>
          </a:xfrm>
          <a:prstGeom prst="rect">
            <a:avLst/>
          </a:prstGeom>
        </p:spPr>
      </p:pic>
      <p:sp>
        <p:nvSpPr>
          <p:cNvPr id="146" name="Picture Placeholder 145">
            <a:extLst>
              <a:ext uri="{FF2B5EF4-FFF2-40B4-BE49-F238E27FC236}">
                <a16:creationId xmlns:a16="http://schemas.microsoft.com/office/drawing/2014/main" id="{140DCBE5-B6BB-4FF1-B323-ACADA218E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35" y="0"/>
            <a:ext cx="291115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173736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0E45B2-4B7E-46C3-AA8D-FA0AED5B0E51}"/>
              </a:ext>
            </a:extLst>
          </p:cNvPr>
          <p:cNvSpPr/>
          <p:nvPr userDrawn="1"/>
        </p:nvSpPr>
        <p:spPr>
          <a:xfrm>
            <a:off x="0" y="1"/>
            <a:ext cx="7895551" cy="5138102"/>
          </a:xfrm>
          <a:custGeom>
            <a:avLst/>
            <a:gdLst>
              <a:gd name="connsiteX0" fmla="*/ 0 w 7221787"/>
              <a:gd name="connsiteY0" fmla="*/ 0 h 4699644"/>
              <a:gd name="connsiteX1" fmla="*/ 0 w 7221787"/>
              <a:gd name="connsiteY1" fmla="*/ 3272345 h 4699644"/>
              <a:gd name="connsiteX2" fmla="*/ 1427300 w 7221787"/>
              <a:gd name="connsiteY2" fmla="*/ 4699645 h 4699644"/>
              <a:gd name="connsiteX3" fmla="*/ 7221787 w 7221787"/>
              <a:gd name="connsiteY3" fmla="*/ 4699645 h 4699644"/>
              <a:gd name="connsiteX4" fmla="*/ 2522143 w 7221787"/>
              <a:gd name="connsiteY4" fmla="*/ 0 h 46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787" h="4699644">
                <a:moveTo>
                  <a:pt x="0" y="0"/>
                </a:moveTo>
                <a:lnTo>
                  <a:pt x="0" y="3272345"/>
                </a:lnTo>
                <a:lnTo>
                  <a:pt x="1427300" y="4699645"/>
                </a:lnTo>
                <a:lnTo>
                  <a:pt x="7221787" y="4699645"/>
                </a:lnTo>
                <a:lnTo>
                  <a:pt x="2522143" y="0"/>
                </a:lnTo>
                <a:close/>
              </a:path>
            </a:pathLst>
          </a:custGeom>
          <a:noFill/>
          <a:ln w="57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7C6E8-2E4E-4E0E-8C17-0E2DAD25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856" y="1266734"/>
            <a:ext cx="4967692" cy="1452863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4E51-709A-48A0-89EF-DDACB30ED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856" y="3371641"/>
            <a:ext cx="2911151" cy="41134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73B0C6C-B1CC-4DB2-93A5-1FABA7842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538" y="3842343"/>
            <a:ext cx="2902469" cy="411341"/>
          </a:xfrm>
          <a:noFill/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 dirty="0"/>
              <a:t>Date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E4ADB40-63BB-40B2-8769-19711E8D7B6A}"/>
              </a:ext>
            </a:extLst>
          </p:cNvPr>
          <p:cNvSpPr/>
          <p:nvPr userDrawn="1"/>
        </p:nvSpPr>
        <p:spPr>
          <a:xfrm>
            <a:off x="410862" y="0"/>
            <a:ext cx="55984" cy="5138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552F4B9F-9A76-4258-93AF-566E1E329B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496" y="2775943"/>
            <a:ext cx="4967692" cy="539354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342900" indent="0">
              <a:buNone/>
              <a:defRPr b="0">
                <a:solidFill>
                  <a:schemeClr val="accent1"/>
                </a:solidFill>
              </a:defRPr>
            </a:lvl2pPr>
            <a:lvl3pPr marL="685800" indent="0">
              <a:buNone/>
              <a:defRPr b="0">
                <a:solidFill>
                  <a:schemeClr val="accent1"/>
                </a:solidFill>
              </a:defRPr>
            </a:lvl3pPr>
            <a:lvl4pPr marL="1028700" indent="0">
              <a:buNone/>
              <a:defRPr b="0">
                <a:solidFill>
                  <a:schemeClr val="accent1"/>
                </a:solidFill>
              </a:defRPr>
            </a:lvl4pPr>
            <a:lvl5pPr marL="1371600" indent="0"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2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icture Placeholder 145">
            <a:extLst>
              <a:ext uri="{FF2B5EF4-FFF2-40B4-BE49-F238E27FC236}">
                <a16:creationId xmlns:a16="http://schemas.microsoft.com/office/drawing/2014/main" id="{140DCBE5-B6BB-4FF1-B323-ACADA218E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35" y="0"/>
            <a:ext cx="291115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173736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149" name="Graphic 147">
            <a:extLst>
              <a:ext uri="{FF2B5EF4-FFF2-40B4-BE49-F238E27FC236}">
                <a16:creationId xmlns:a16="http://schemas.microsoft.com/office/drawing/2014/main" id="{3448E59F-EF6B-4A83-8E05-D37C6B25F30E}"/>
              </a:ext>
            </a:extLst>
          </p:cNvPr>
          <p:cNvGrpSpPr/>
          <p:nvPr/>
        </p:nvGrpSpPr>
        <p:grpSpPr>
          <a:xfrm>
            <a:off x="7246259" y="403846"/>
            <a:ext cx="1493289" cy="370748"/>
            <a:chOff x="5405437" y="3257550"/>
            <a:chExt cx="1381125" cy="342900"/>
          </a:xfrm>
        </p:grpSpPr>
        <p:grpSp>
          <p:nvGrpSpPr>
            <p:cNvPr id="150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E20FA61-A018-44DF-8E2B-DD6B1F9B1847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C9BDA13-BC6D-4B63-904B-28D5219FECD6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53" name="Graphic 147">
              <a:extLst>
                <a:ext uri="{FF2B5EF4-FFF2-40B4-BE49-F238E27FC236}">
                  <a16:creationId xmlns:a16="http://schemas.microsoft.com/office/drawing/2014/main" id="{3448E59F-EF6B-4A83-8E05-D37C6B25F30E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38F1602-D870-4924-A9EA-47F7B6FE0F40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1BF5FA6-0DC6-4BEE-B838-CF5C79A7E9DA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0EDEF7C-FCE6-40F5-927D-90EAF833D6ED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683039A-C60D-4E0C-9735-F4014B38A4C3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0E45B2-4B7E-46C3-AA8D-FA0AED5B0E51}"/>
              </a:ext>
            </a:extLst>
          </p:cNvPr>
          <p:cNvSpPr/>
          <p:nvPr userDrawn="1"/>
        </p:nvSpPr>
        <p:spPr>
          <a:xfrm>
            <a:off x="0" y="1"/>
            <a:ext cx="7895551" cy="5138102"/>
          </a:xfrm>
          <a:custGeom>
            <a:avLst/>
            <a:gdLst>
              <a:gd name="connsiteX0" fmla="*/ 0 w 7221787"/>
              <a:gd name="connsiteY0" fmla="*/ 0 h 4699644"/>
              <a:gd name="connsiteX1" fmla="*/ 0 w 7221787"/>
              <a:gd name="connsiteY1" fmla="*/ 3272345 h 4699644"/>
              <a:gd name="connsiteX2" fmla="*/ 1427300 w 7221787"/>
              <a:gd name="connsiteY2" fmla="*/ 4699645 h 4699644"/>
              <a:gd name="connsiteX3" fmla="*/ 7221787 w 7221787"/>
              <a:gd name="connsiteY3" fmla="*/ 4699645 h 4699644"/>
              <a:gd name="connsiteX4" fmla="*/ 2522143 w 7221787"/>
              <a:gd name="connsiteY4" fmla="*/ 0 h 469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787" h="4699644">
                <a:moveTo>
                  <a:pt x="0" y="0"/>
                </a:moveTo>
                <a:lnTo>
                  <a:pt x="0" y="3272345"/>
                </a:lnTo>
                <a:lnTo>
                  <a:pt x="1427300" y="4699645"/>
                </a:lnTo>
                <a:lnTo>
                  <a:pt x="7221787" y="4699645"/>
                </a:lnTo>
                <a:lnTo>
                  <a:pt x="2522143" y="0"/>
                </a:lnTo>
                <a:close/>
              </a:path>
            </a:pathLst>
          </a:custGeom>
          <a:noFill/>
          <a:ln w="57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7C6E8-2E4E-4E0E-8C17-0E2DAD254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1856" y="1266734"/>
            <a:ext cx="4967692" cy="1452863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84E51-709A-48A0-89EF-DDACB30ED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856" y="3371641"/>
            <a:ext cx="2911151" cy="411341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73B0C6C-B1CC-4DB2-93A5-1FABA7842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538" y="3842343"/>
            <a:ext cx="2902469" cy="411341"/>
          </a:xfrm>
          <a:noFill/>
        </p:spPr>
        <p:txBody>
          <a:bodyPr vert="horz" lIns="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/>
              <a:t>Date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E4ADB40-63BB-40B2-8769-19711E8D7B6A}"/>
              </a:ext>
            </a:extLst>
          </p:cNvPr>
          <p:cNvSpPr/>
          <p:nvPr userDrawn="1"/>
        </p:nvSpPr>
        <p:spPr>
          <a:xfrm>
            <a:off x="410862" y="0"/>
            <a:ext cx="55984" cy="51381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552F4B9F-9A76-4258-93AF-566E1E329B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496" y="2775943"/>
            <a:ext cx="4967692" cy="539354"/>
          </a:xfrm>
        </p:spPr>
        <p:txBody>
          <a:bodyPr lIns="0" rIns="0" bIns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342900" indent="0">
              <a:buNone/>
              <a:defRPr b="0">
                <a:solidFill>
                  <a:schemeClr val="accent1"/>
                </a:solidFill>
              </a:defRPr>
            </a:lvl2pPr>
            <a:lvl3pPr marL="685800" indent="0">
              <a:buNone/>
              <a:defRPr b="0">
                <a:solidFill>
                  <a:schemeClr val="accent1"/>
                </a:solidFill>
              </a:defRPr>
            </a:lvl3pPr>
            <a:lvl4pPr marL="1028700" indent="0">
              <a:buNone/>
              <a:defRPr b="0">
                <a:solidFill>
                  <a:schemeClr val="accent1"/>
                </a:solidFill>
              </a:defRPr>
            </a:lvl4pPr>
            <a:lvl5pPr marL="1371600" indent="0"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83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Title Font is Arial 24pt Bold</a:t>
            </a:r>
          </a:p>
        </p:txBody>
      </p:sp>
    </p:spTree>
    <p:extLst>
      <p:ext uri="{BB962C8B-B14F-4D97-AF65-F5344CB8AC3E}">
        <p14:creationId xmlns:p14="http://schemas.microsoft.com/office/powerpoint/2010/main" val="3941665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1773"/>
            <a:ext cx="2834640" cy="3369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3167F-A558-48A4-AED7-BA96349E8DF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154680" y="931773"/>
            <a:ext cx="2834640" cy="3369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097C22-C113-4BA9-99CE-4AD5D0B2C9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0760" y="931773"/>
            <a:ext cx="2834640" cy="33697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17E5A-55BC-444A-9FA7-61396940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55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Title Font is Arial 24pt Bold Orange</a:t>
            </a:r>
          </a:p>
        </p:txBody>
      </p:sp>
    </p:spTree>
    <p:extLst>
      <p:ext uri="{BB962C8B-B14F-4D97-AF65-F5344CB8AC3E}">
        <p14:creationId xmlns:p14="http://schemas.microsoft.com/office/powerpoint/2010/main" val="591573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18872"/>
            <a:ext cx="8686800" cy="408735"/>
          </a:xfrm>
        </p:spPr>
        <p:txBody>
          <a:bodyPr/>
          <a:lstStyle/>
          <a:p>
            <a:r>
              <a:rPr lang="en-US" dirty="0"/>
              <a:t>The Title Font is Arial 24pt Bold Orange</a:t>
            </a:r>
          </a:p>
        </p:txBody>
      </p:sp>
    </p:spTree>
    <p:extLst>
      <p:ext uri="{BB962C8B-B14F-4D97-AF65-F5344CB8AC3E}">
        <p14:creationId xmlns:p14="http://schemas.microsoft.com/office/powerpoint/2010/main" val="2035384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55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1032"/>
            <a:ext cx="8686800" cy="3212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C58E0-C61C-42D7-9BD6-F392998DA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884162"/>
            <a:ext cx="8686800" cy="265457"/>
          </a:xfrm>
        </p:spPr>
        <p:txBody>
          <a:bodyPr tIns="4572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D21D6-68F8-4CCC-BF75-14CAEFA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501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41A8-B662-49C0-BDAB-DFE8CDE90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052" y="226957"/>
            <a:ext cx="5306939" cy="405545"/>
          </a:xfrm>
        </p:spPr>
        <p:txBody>
          <a:bodyPr vert="horz" lIns="91440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Title Font: Arial 24pt Bold Orange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2051" y="757713"/>
            <a:ext cx="5306939" cy="37652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Add Text or click one of the icons below to insert images, charts, smart art or videos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7651" y="226957"/>
            <a:ext cx="3332996" cy="42960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1419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41A8-B662-49C0-BDAB-DFE8CDE90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226950"/>
            <a:ext cx="5303143" cy="405545"/>
          </a:xfrm>
        </p:spPr>
        <p:txBody>
          <a:bodyPr vert="horz" lIns="91440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Title Font: Arial 24pt Bold Orange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7650" y="757706"/>
            <a:ext cx="5303143" cy="376526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Add Text or click one of the icons below to insert images, charts, smart art or videos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73981" y="226950"/>
            <a:ext cx="3235010" cy="42960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6045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e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5380" y="231500"/>
            <a:ext cx="8683611" cy="42960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7692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llery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62316" y="239124"/>
            <a:ext cx="3546675" cy="1754579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04B20B9-DAF9-4618-8CDA-F16C8D892E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2315" y="2075875"/>
            <a:ext cx="1781485" cy="22308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D5B9F99-F23E-434D-ADD2-B6A80C7BE5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0873" y="2075875"/>
            <a:ext cx="1678118" cy="22308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1431A0F-ADA0-42E8-B126-060C31BDD6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35019" y="239124"/>
            <a:ext cx="2640224" cy="4067568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C08647-3327-4F9F-B964-6B8D887DC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195" y="239124"/>
            <a:ext cx="2317752" cy="4067568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88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The Title Font is Arial 24pt Bold</a:t>
            </a:r>
          </a:p>
        </p:txBody>
      </p:sp>
    </p:spTree>
    <p:extLst>
      <p:ext uri="{BB962C8B-B14F-4D97-AF65-F5344CB8AC3E}">
        <p14:creationId xmlns:p14="http://schemas.microsoft.com/office/powerpoint/2010/main" val="2242248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allery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9210" y="4695071"/>
            <a:ext cx="1239781" cy="2738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0195" y="239125"/>
            <a:ext cx="3546675" cy="1741700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04B20B9-DAF9-4618-8CDA-F16C8D892E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0195" y="2075876"/>
            <a:ext cx="3546675" cy="2230817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1431A0F-ADA0-42E8-B126-060C31BDD6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8767" y="239125"/>
            <a:ext cx="2640224" cy="4067568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C08647-3327-4F9F-B964-6B8D887DC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63943" y="239125"/>
            <a:ext cx="2317752" cy="2501161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85D6050-9AC7-429F-9408-49DE694B61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3943" y="2831250"/>
            <a:ext cx="2317752" cy="1475443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8229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544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A0842-DA7A-4F16-95E3-5037F1F33D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vert="horz" wrap="square" lIns="91440" tIns="0" rIns="91440" bIns="1737360" rtlCol="0" anchor="ctr" anchorCtr="0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1023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Grey"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1714" cy="5144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17" y="406019"/>
            <a:ext cx="1484130" cy="368575"/>
          </a:xfrm>
          <a:prstGeom prst="rect">
            <a:avLst/>
          </a:prstGeom>
        </p:spPr>
      </p:pic>
      <p:sp>
        <p:nvSpPr>
          <p:cNvPr id="106" name="Text Placeholder 182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565540"/>
            <a:ext cx="6676611" cy="3785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Section Font is Arial 24pt Bold White</a:t>
            </a:r>
          </a:p>
        </p:txBody>
      </p:sp>
      <p:sp>
        <p:nvSpPr>
          <p:cNvPr id="107" name="Text Placeholder 18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1994288"/>
            <a:ext cx="6676611" cy="26776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F03A8-7C22-495A-BBF6-E16FF31639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Orange"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1714" cy="5144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17" y="406019"/>
            <a:ext cx="1484130" cy="368575"/>
          </a:xfrm>
          <a:prstGeom prst="rect">
            <a:avLst/>
          </a:prstGeom>
        </p:spPr>
      </p:pic>
      <p:sp>
        <p:nvSpPr>
          <p:cNvPr id="106" name="Text Placeholder 182"/>
          <p:cNvSpPr>
            <a:spLocks noGrp="1"/>
          </p:cNvSpPr>
          <p:nvPr>
            <p:ph type="body" sz="quarter" idx="13" hasCustomPrompt="1"/>
          </p:nvPr>
        </p:nvSpPr>
        <p:spPr>
          <a:xfrm>
            <a:off x="400050" y="1523990"/>
            <a:ext cx="6676611" cy="42011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Section Font is Arial 24pt Bold White</a:t>
            </a:r>
          </a:p>
        </p:txBody>
      </p:sp>
      <p:sp>
        <p:nvSpPr>
          <p:cNvPr id="107" name="Text Placeholder 182"/>
          <p:cNvSpPr>
            <a:spLocks noGrp="1"/>
          </p:cNvSpPr>
          <p:nvPr>
            <p:ph type="body" sz="quarter" idx="14" hasCustomPrompt="1"/>
          </p:nvPr>
        </p:nvSpPr>
        <p:spPr>
          <a:xfrm>
            <a:off x="400050" y="1994288"/>
            <a:ext cx="6676611" cy="337015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F03A8-7C22-495A-BBF6-E16FF31639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60216" cy="5145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16216" y="8319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Section Header, Big Quote </a:t>
            </a:r>
            <a:br>
              <a:rPr lang="en-US" dirty="0"/>
            </a:br>
            <a:r>
              <a:rPr lang="en-US" dirty="0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5"/>
            <a:ext cx="9144000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Section Header, Big Quote </a:t>
            </a:r>
            <a:br>
              <a:rPr lang="en-US" dirty="0"/>
            </a:br>
            <a:r>
              <a:rPr lang="en-US" dirty="0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" name="Picture 827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" y="-1"/>
            <a:ext cx="9143514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D849F-987B-48FA-8439-8E5800BEFA9B}"/>
              </a:ext>
            </a:extLst>
          </p:cNvPr>
          <p:cNvSpPr/>
          <p:nvPr userDrawn="1"/>
        </p:nvSpPr>
        <p:spPr>
          <a:xfrm>
            <a:off x="0" y="-2286"/>
            <a:ext cx="9144000" cy="5148072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82" name="Text Placeholder 8281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1191164"/>
            <a:ext cx="5886450" cy="234315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59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Section Header, Big Quote </a:t>
            </a:r>
            <a:br>
              <a:rPr lang="en-US" dirty="0"/>
            </a:br>
            <a:r>
              <a:rPr lang="en-US" dirty="0"/>
              <a:t>or Statistic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E363-C8A7-4A5F-ACB6-B8A34379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E38AF-0948-4091-AD72-83721D1075B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283678" y="3304990"/>
            <a:ext cx="521208" cy="482042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194072" y="0"/>
                </a:moveTo>
                <a:lnTo>
                  <a:pt x="308967" y="0"/>
                </a:lnTo>
                <a:lnTo>
                  <a:pt x="308967" y="98227"/>
                </a:lnTo>
                <a:cubicBezTo>
                  <a:pt x="308967" y="151408"/>
                  <a:pt x="302816" y="189707"/>
                  <a:pt x="290513" y="213122"/>
                </a:cubicBezTo>
                <a:cubicBezTo>
                  <a:pt x="273447" y="245269"/>
                  <a:pt x="246857" y="269478"/>
                  <a:pt x="210741" y="285750"/>
                </a:cubicBezTo>
                <a:lnTo>
                  <a:pt x="184547" y="243483"/>
                </a:lnTo>
                <a:cubicBezTo>
                  <a:pt x="205978" y="234752"/>
                  <a:pt x="221953" y="220960"/>
                  <a:pt x="232470" y="202109"/>
                </a:cubicBezTo>
                <a:cubicBezTo>
                  <a:pt x="242987" y="183257"/>
                  <a:pt x="248841" y="157361"/>
                  <a:pt x="250032" y="124421"/>
                </a:cubicBezTo>
                <a:lnTo>
                  <a:pt x="194072" y="124421"/>
                </a:lnTo>
                <a:close/>
                <a:moveTo>
                  <a:pt x="9525" y="0"/>
                </a:moveTo>
                <a:lnTo>
                  <a:pt x="124421" y="0"/>
                </a:lnTo>
                <a:lnTo>
                  <a:pt x="124421" y="98227"/>
                </a:lnTo>
                <a:cubicBezTo>
                  <a:pt x="124421" y="151408"/>
                  <a:pt x="118269" y="189707"/>
                  <a:pt x="105966" y="213122"/>
                </a:cubicBezTo>
                <a:cubicBezTo>
                  <a:pt x="88900" y="245269"/>
                  <a:pt x="62310" y="269478"/>
                  <a:pt x="26194" y="285750"/>
                </a:cubicBezTo>
                <a:lnTo>
                  <a:pt x="0" y="243483"/>
                </a:lnTo>
                <a:cubicBezTo>
                  <a:pt x="21432" y="234752"/>
                  <a:pt x="37406" y="220960"/>
                  <a:pt x="47923" y="202109"/>
                </a:cubicBezTo>
                <a:cubicBezTo>
                  <a:pt x="58440" y="183257"/>
                  <a:pt x="64294" y="157361"/>
                  <a:pt x="65485" y="124421"/>
                </a:cubicBezTo>
                <a:lnTo>
                  <a:pt x="9525" y="1244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EC794-0BBF-4779-B633-04912980DAF7}"/>
              </a:ext>
            </a:extLst>
          </p:cNvPr>
          <p:cNvSpPr txBox="1"/>
          <p:nvPr userDrawn="1"/>
        </p:nvSpPr>
        <p:spPr>
          <a:xfrm>
            <a:off x="1396264" y="937554"/>
            <a:ext cx="522171" cy="482933"/>
          </a:xfrm>
          <a:custGeom>
            <a:avLst/>
            <a:gdLst/>
            <a:ahLst/>
            <a:cxnLst/>
            <a:rect l="l" t="t" r="r" b="b"/>
            <a:pathLst>
              <a:path w="308967" h="285750">
                <a:moveTo>
                  <a:pt x="282774" y="0"/>
                </a:moveTo>
                <a:lnTo>
                  <a:pt x="308967" y="41672"/>
                </a:lnTo>
                <a:cubicBezTo>
                  <a:pt x="287139" y="50800"/>
                  <a:pt x="271066" y="64393"/>
                  <a:pt x="260747" y="82451"/>
                </a:cubicBezTo>
                <a:cubicBezTo>
                  <a:pt x="250428" y="100509"/>
                  <a:pt x="244673" y="126802"/>
                  <a:pt x="243483" y="161330"/>
                </a:cubicBezTo>
                <a:lnTo>
                  <a:pt x="299442" y="161330"/>
                </a:lnTo>
                <a:lnTo>
                  <a:pt x="299442" y="285750"/>
                </a:lnTo>
                <a:lnTo>
                  <a:pt x="184547" y="285750"/>
                </a:lnTo>
                <a:lnTo>
                  <a:pt x="184547" y="187524"/>
                </a:lnTo>
                <a:cubicBezTo>
                  <a:pt x="184547" y="134342"/>
                  <a:pt x="190897" y="95845"/>
                  <a:pt x="203597" y="72033"/>
                </a:cubicBezTo>
                <a:cubicBezTo>
                  <a:pt x="220266" y="40283"/>
                  <a:pt x="246658" y="16272"/>
                  <a:pt x="282774" y="0"/>
                </a:cubicBezTo>
                <a:close/>
                <a:moveTo>
                  <a:pt x="98227" y="0"/>
                </a:moveTo>
                <a:lnTo>
                  <a:pt x="124420" y="41672"/>
                </a:lnTo>
                <a:cubicBezTo>
                  <a:pt x="102592" y="50800"/>
                  <a:pt x="86519" y="64393"/>
                  <a:pt x="76200" y="82451"/>
                </a:cubicBezTo>
                <a:cubicBezTo>
                  <a:pt x="65881" y="100509"/>
                  <a:pt x="60127" y="126802"/>
                  <a:pt x="58936" y="161330"/>
                </a:cubicBezTo>
                <a:lnTo>
                  <a:pt x="114895" y="161330"/>
                </a:lnTo>
                <a:lnTo>
                  <a:pt x="114895" y="285750"/>
                </a:lnTo>
                <a:lnTo>
                  <a:pt x="0" y="285750"/>
                </a:lnTo>
                <a:lnTo>
                  <a:pt x="0" y="187524"/>
                </a:lnTo>
                <a:cubicBezTo>
                  <a:pt x="0" y="134342"/>
                  <a:pt x="6350" y="95845"/>
                  <a:pt x="19050" y="72033"/>
                </a:cubicBezTo>
                <a:cubicBezTo>
                  <a:pt x="35719" y="40283"/>
                  <a:pt x="62111" y="16272"/>
                  <a:pt x="982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49" y="603956"/>
            <a:ext cx="1560264" cy="406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6FF2C4-78E2-4B15-AF4A-A46D483F963E}"/>
              </a:ext>
            </a:extLst>
          </p:cNvPr>
          <p:cNvSpPr/>
          <p:nvPr userDrawn="1"/>
        </p:nvSpPr>
        <p:spPr>
          <a:xfrm>
            <a:off x="0" y="1578540"/>
            <a:ext cx="9140429" cy="3564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00050" y="1775445"/>
            <a:ext cx="5601891" cy="526298"/>
          </a:xfrm>
          <a:prstGeom prst="rect">
            <a:avLst/>
          </a:prstGeom>
        </p:spPr>
        <p:txBody>
          <a:bodyPr vert="horz" lIns="91440" tIns="34290" rIns="68580" bIns="34290" rtlCol="0" anchor="ctr" anchorCtr="0">
            <a:spAutoFit/>
          </a:bodyPr>
          <a:lstStyle>
            <a:lvl1pPr lvl="0" indent="0">
              <a:lnSpc>
                <a:spcPct val="90000"/>
              </a:lnSpc>
              <a:spcBef>
                <a:spcPts val="1000"/>
              </a:spcBef>
              <a:buFontTx/>
              <a:buNone/>
              <a:defRPr sz="4400" baseline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3300" b="1" dirty="0">
                <a:latin typeface="+mj-lt"/>
              </a:rPr>
              <a:t>Thank You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79B0570-4B8D-4D52-9747-AE9F51AB5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050" y="3072822"/>
            <a:ext cx="2911151" cy="411341"/>
          </a:xfrm>
          <a:noFill/>
        </p:spPr>
        <p:txBody>
          <a:bodyPr lIns="91440" tIns="0" rIns="0" bIns="0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2" name="Text Placeholder 168">
            <a:extLst>
              <a:ext uri="{FF2B5EF4-FFF2-40B4-BE49-F238E27FC236}">
                <a16:creationId xmlns:a16="http://schemas.microsoft.com/office/drawing/2014/main" id="{FB36264E-D03C-4C5D-9002-DA1420C66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0" y="3543524"/>
            <a:ext cx="2902469" cy="577715"/>
          </a:xfrm>
          <a:noFill/>
        </p:spPr>
        <p:txBody>
          <a:bodyPr vert="horz" lIns="91440" tIns="0" rIns="0" bIns="0" rtlCol="0">
            <a:noAutofit/>
          </a:bodyPr>
          <a:lstStyle>
            <a:lvl1pPr marL="0" indent="0" algn="l">
              <a:buNone/>
              <a:defRPr lang="en-US" sz="1050" b="0" smtClean="0">
                <a:solidFill>
                  <a:schemeClr val="bg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50" lvl="0" indent="-171450">
              <a:spcBef>
                <a:spcPts val="0"/>
              </a:spcBef>
            </a:pPr>
            <a:r>
              <a:rPr lang="en-US" dirty="0"/>
              <a:t>Contact Info</a:t>
            </a:r>
          </a:p>
          <a:p>
            <a:pPr marL="171450" lvl="0" indent="-171450">
              <a:spcBef>
                <a:spcPts val="0"/>
              </a:spcBef>
            </a:pPr>
            <a:r>
              <a:rPr lang="en-US" dirty="0"/>
              <a:t>Phone</a:t>
            </a:r>
          </a:p>
          <a:p>
            <a:pPr marL="171450" lvl="0" indent="-171450">
              <a:spcBef>
                <a:spcPts val="0"/>
              </a:spcBef>
            </a:pPr>
            <a:r>
              <a:rPr lang="en-US" dirty="0"/>
              <a:t>Email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8F57-23FD-4A95-95A4-416D31F4E2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0050" y="4695071"/>
            <a:ext cx="323501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2021 PSEG. All Rights Reserved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1773"/>
            <a:ext cx="4297680" cy="3369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0B396-08B0-41CE-AF37-64E475F7D8B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17720" y="931773"/>
            <a:ext cx="4297680" cy="3369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CD42B-EAA4-4577-8DDF-A2F83EB5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57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134-52A7-4455-82DB-F689A306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1773"/>
            <a:ext cx="2834640" cy="3369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53167F-A558-48A4-AED7-BA96349E8DF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154680" y="931773"/>
            <a:ext cx="2834640" cy="3369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097C22-C113-4BA9-99CE-4AD5D0B2C9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0760" y="931773"/>
            <a:ext cx="2834640" cy="3369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17E5A-55BC-444A-9FA7-61396940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07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The Title Font is Arial 24pt Bold Orange</a:t>
            </a:r>
          </a:p>
        </p:txBody>
      </p:sp>
    </p:spTree>
    <p:extLst>
      <p:ext uri="{BB962C8B-B14F-4D97-AF65-F5344CB8AC3E}">
        <p14:creationId xmlns:p14="http://schemas.microsoft.com/office/powerpoint/2010/main" val="30197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111BDD-E9BB-4E12-9B39-C7982229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3C93-E883-477D-BD2C-6A406FED2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18872"/>
            <a:ext cx="8686800" cy="408735"/>
          </a:xfrm>
        </p:spPr>
        <p:txBody>
          <a:bodyPr/>
          <a:lstStyle/>
          <a:p>
            <a:r>
              <a:rPr lang="en-US"/>
              <a:t>The Title Font is Arial 24pt Bold Orange</a:t>
            </a:r>
          </a:p>
        </p:txBody>
      </p:sp>
    </p:spTree>
    <p:extLst>
      <p:ext uri="{BB962C8B-B14F-4D97-AF65-F5344CB8AC3E}">
        <p14:creationId xmlns:p14="http://schemas.microsoft.com/office/powerpoint/2010/main" val="32994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E8527-703B-4AE6-9076-C03A77D3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8526"/>
            <a:ext cx="8686800" cy="699973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lvl="0"/>
            <a:r>
              <a:rPr lang="en-US"/>
              <a:t>The Title Font is Arial 24pt Bold Orange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75777-67D9-4E5C-8F1E-3A8C797F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047523"/>
            <a:ext cx="8686800" cy="336970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1CCB-C1A8-4D9C-A096-68C4053FF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5730" y="4695071"/>
            <a:ext cx="323501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67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2021 PSEG. All Rights Reserved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772795-24E8-47AE-9077-AB3751EDF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9210" y="4695071"/>
            <a:ext cx="12397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E7BFA6FB-95A3-4A80-9B08-A176DC0622C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aphic 147">
            <a:extLst>
              <a:ext uri="{FF2B5EF4-FFF2-40B4-BE49-F238E27FC236}">
                <a16:creationId xmlns:a16="http://schemas.microsoft.com/office/drawing/2014/main" id="{4F7BFED8-A782-4C69-8C23-B117AB7AC76F}"/>
              </a:ext>
            </a:extLst>
          </p:cNvPr>
          <p:cNvGrpSpPr/>
          <p:nvPr userDrawn="1"/>
        </p:nvGrpSpPr>
        <p:grpSpPr>
          <a:xfrm>
            <a:off x="251460" y="4738552"/>
            <a:ext cx="760677" cy="188858"/>
            <a:chOff x="5405437" y="3257550"/>
            <a:chExt cx="1381125" cy="342900"/>
          </a:xfrm>
        </p:grpSpPr>
        <p:grpSp>
          <p:nvGrpSpPr>
            <p:cNvPr id="16" name="Graphic 147">
              <a:extLst>
                <a:ext uri="{FF2B5EF4-FFF2-40B4-BE49-F238E27FC236}">
                  <a16:creationId xmlns:a16="http://schemas.microsoft.com/office/drawing/2014/main" id="{EA72F741-810F-4BAC-8082-EB7A76F4EE05}"/>
                </a:ext>
              </a:extLst>
            </p:cNvPr>
            <p:cNvGrpSpPr/>
            <p:nvPr/>
          </p:nvGrpSpPr>
          <p:grpSpPr>
            <a:xfrm>
              <a:off x="5405437" y="3257550"/>
              <a:ext cx="342900" cy="342900"/>
              <a:chOff x="5405437" y="3257550"/>
              <a:chExt cx="342900" cy="3429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8C6A50D-4ABA-49AE-87D8-DAC957CA263C}"/>
                  </a:ext>
                </a:extLst>
              </p:cNvPr>
              <p:cNvSpPr/>
              <p:nvPr/>
            </p:nvSpPr>
            <p:spPr>
              <a:xfrm>
                <a:off x="5405437" y="3257550"/>
                <a:ext cx="342900" cy="342900"/>
              </a:xfrm>
              <a:custGeom>
                <a:avLst/>
                <a:gdLst>
                  <a:gd name="connsiteX0" fmla="*/ 0 w 342900"/>
                  <a:gd name="connsiteY0" fmla="*/ 171450 h 342900"/>
                  <a:gd name="connsiteX1" fmla="*/ 171450 w 342900"/>
                  <a:gd name="connsiteY1" fmla="*/ 0 h 342900"/>
                  <a:gd name="connsiteX2" fmla="*/ 342900 w 342900"/>
                  <a:gd name="connsiteY2" fmla="*/ 171450 h 342900"/>
                  <a:gd name="connsiteX3" fmla="*/ 171450 w 342900"/>
                  <a:gd name="connsiteY3" fmla="*/ 342900 h 342900"/>
                  <a:gd name="connsiteX4" fmla="*/ 0 w 342900"/>
                  <a:gd name="connsiteY4" fmla="*/ 171450 h 342900"/>
                  <a:gd name="connsiteX5" fmla="*/ 0 w 342900"/>
                  <a:gd name="connsiteY5" fmla="*/ 1714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342900">
                    <a:moveTo>
                      <a:pt x="0" y="171450"/>
                    </a:moveTo>
                    <a:cubicBezTo>
                      <a:pt x="0" y="77153"/>
                      <a:pt x="77153" y="0"/>
                      <a:pt x="171450" y="0"/>
                    </a:cubicBezTo>
                    <a:cubicBezTo>
                      <a:pt x="265748" y="0"/>
                      <a:pt x="342900" y="77153"/>
                      <a:pt x="342900" y="171450"/>
                    </a:cubicBezTo>
                    <a:cubicBezTo>
                      <a:pt x="342900" y="265748"/>
                      <a:pt x="265748" y="342900"/>
                      <a:pt x="171450" y="342900"/>
                    </a:cubicBezTo>
                    <a:cubicBezTo>
                      <a:pt x="77153" y="342900"/>
                      <a:pt x="0" y="265748"/>
                      <a:pt x="0" y="171450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F373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80DEC48-B8D1-4D0E-89E4-5540C62DDEA7}"/>
                  </a:ext>
                </a:extLst>
              </p:cNvPr>
              <p:cNvSpPr/>
              <p:nvPr/>
            </p:nvSpPr>
            <p:spPr>
              <a:xfrm>
                <a:off x="5419724" y="3271837"/>
                <a:ext cx="314325" cy="314325"/>
              </a:xfrm>
              <a:custGeom>
                <a:avLst/>
                <a:gdLst>
                  <a:gd name="connsiteX0" fmla="*/ 134303 w 314325"/>
                  <a:gd name="connsiteY0" fmla="*/ 114300 h 314325"/>
                  <a:gd name="connsiteX1" fmla="*/ 69533 w 314325"/>
                  <a:gd name="connsiteY1" fmla="*/ 26670 h 314325"/>
                  <a:gd name="connsiteX2" fmla="*/ 97155 w 314325"/>
                  <a:gd name="connsiteY2" fmla="*/ 83820 h 314325"/>
                  <a:gd name="connsiteX3" fmla="*/ 45720 w 314325"/>
                  <a:gd name="connsiteY3" fmla="*/ 45720 h 314325"/>
                  <a:gd name="connsiteX4" fmla="*/ 119063 w 314325"/>
                  <a:gd name="connsiteY4" fmla="*/ 126683 h 314325"/>
                  <a:gd name="connsiteX5" fmla="*/ 26670 w 314325"/>
                  <a:gd name="connsiteY5" fmla="*/ 69533 h 314325"/>
                  <a:gd name="connsiteX6" fmla="*/ 74295 w 314325"/>
                  <a:gd name="connsiteY6" fmla="*/ 112395 h 314325"/>
                  <a:gd name="connsiteX7" fmla="*/ 12383 w 314325"/>
                  <a:gd name="connsiteY7" fmla="*/ 97155 h 314325"/>
                  <a:gd name="connsiteX8" fmla="*/ 110490 w 314325"/>
                  <a:gd name="connsiteY8" fmla="*/ 142875 h 314325"/>
                  <a:gd name="connsiteX9" fmla="*/ 2857 w 314325"/>
                  <a:gd name="connsiteY9" fmla="*/ 126683 h 314325"/>
                  <a:gd name="connsiteX10" fmla="*/ 62865 w 314325"/>
                  <a:gd name="connsiteY10" fmla="*/ 147638 h 314325"/>
                  <a:gd name="connsiteX11" fmla="*/ 0 w 314325"/>
                  <a:gd name="connsiteY11" fmla="*/ 157163 h 314325"/>
                  <a:gd name="connsiteX12" fmla="*/ 108585 w 314325"/>
                  <a:gd name="connsiteY12" fmla="*/ 161925 h 314325"/>
                  <a:gd name="connsiteX13" fmla="*/ 2857 w 314325"/>
                  <a:gd name="connsiteY13" fmla="*/ 187643 h 314325"/>
                  <a:gd name="connsiteX14" fmla="*/ 66675 w 314325"/>
                  <a:gd name="connsiteY14" fmla="*/ 184785 h 314325"/>
                  <a:gd name="connsiteX15" fmla="*/ 12383 w 314325"/>
                  <a:gd name="connsiteY15" fmla="*/ 217170 h 314325"/>
                  <a:gd name="connsiteX16" fmla="*/ 114300 w 314325"/>
                  <a:gd name="connsiteY16" fmla="*/ 180023 h 314325"/>
                  <a:gd name="connsiteX17" fmla="*/ 26670 w 314325"/>
                  <a:gd name="connsiteY17" fmla="*/ 244793 h 314325"/>
                  <a:gd name="connsiteX18" fmla="*/ 83820 w 314325"/>
                  <a:gd name="connsiteY18" fmla="*/ 217170 h 314325"/>
                  <a:gd name="connsiteX19" fmla="*/ 45720 w 314325"/>
                  <a:gd name="connsiteY19" fmla="*/ 268605 h 314325"/>
                  <a:gd name="connsiteX20" fmla="*/ 126683 w 314325"/>
                  <a:gd name="connsiteY20" fmla="*/ 194310 h 314325"/>
                  <a:gd name="connsiteX21" fmla="*/ 69533 w 314325"/>
                  <a:gd name="connsiteY21" fmla="*/ 287655 h 314325"/>
                  <a:gd name="connsiteX22" fmla="*/ 112395 w 314325"/>
                  <a:gd name="connsiteY22" fmla="*/ 240030 h 314325"/>
                  <a:gd name="connsiteX23" fmla="*/ 97155 w 314325"/>
                  <a:gd name="connsiteY23" fmla="*/ 301943 h 314325"/>
                  <a:gd name="connsiteX24" fmla="*/ 142875 w 314325"/>
                  <a:gd name="connsiteY24" fmla="*/ 203835 h 314325"/>
                  <a:gd name="connsiteX25" fmla="*/ 126683 w 314325"/>
                  <a:gd name="connsiteY25" fmla="*/ 311468 h 314325"/>
                  <a:gd name="connsiteX26" fmla="*/ 147638 w 314325"/>
                  <a:gd name="connsiteY26" fmla="*/ 251460 h 314325"/>
                  <a:gd name="connsiteX27" fmla="*/ 157163 w 314325"/>
                  <a:gd name="connsiteY27" fmla="*/ 314325 h 314325"/>
                  <a:gd name="connsiteX28" fmla="*/ 157163 w 314325"/>
                  <a:gd name="connsiteY28" fmla="*/ 205740 h 314325"/>
                  <a:gd name="connsiteX29" fmla="*/ 187643 w 314325"/>
                  <a:gd name="connsiteY29" fmla="*/ 311468 h 314325"/>
                  <a:gd name="connsiteX30" fmla="*/ 184785 w 314325"/>
                  <a:gd name="connsiteY30" fmla="*/ 247650 h 314325"/>
                  <a:gd name="connsiteX31" fmla="*/ 217170 w 314325"/>
                  <a:gd name="connsiteY31" fmla="*/ 301943 h 314325"/>
                  <a:gd name="connsiteX32" fmla="*/ 180023 w 314325"/>
                  <a:gd name="connsiteY32" fmla="*/ 200025 h 314325"/>
                  <a:gd name="connsiteX33" fmla="*/ 244793 w 314325"/>
                  <a:gd name="connsiteY33" fmla="*/ 287655 h 314325"/>
                  <a:gd name="connsiteX34" fmla="*/ 217170 w 314325"/>
                  <a:gd name="connsiteY34" fmla="*/ 230505 h 314325"/>
                  <a:gd name="connsiteX35" fmla="*/ 268605 w 314325"/>
                  <a:gd name="connsiteY35" fmla="*/ 268605 h 314325"/>
                  <a:gd name="connsiteX36" fmla="*/ 195263 w 314325"/>
                  <a:gd name="connsiteY36" fmla="*/ 187643 h 314325"/>
                  <a:gd name="connsiteX37" fmla="*/ 287655 w 314325"/>
                  <a:gd name="connsiteY37" fmla="*/ 244793 h 314325"/>
                  <a:gd name="connsiteX38" fmla="*/ 240030 w 314325"/>
                  <a:gd name="connsiteY38" fmla="*/ 201930 h 314325"/>
                  <a:gd name="connsiteX39" fmla="*/ 301943 w 314325"/>
                  <a:gd name="connsiteY39" fmla="*/ 217170 h 314325"/>
                  <a:gd name="connsiteX40" fmla="*/ 203835 w 314325"/>
                  <a:gd name="connsiteY40" fmla="*/ 171450 h 314325"/>
                  <a:gd name="connsiteX41" fmla="*/ 311468 w 314325"/>
                  <a:gd name="connsiteY41" fmla="*/ 187643 h 314325"/>
                  <a:gd name="connsiteX42" fmla="*/ 251460 w 314325"/>
                  <a:gd name="connsiteY42" fmla="*/ 166688 h 314325"/>
                  <a:gd name="connsiteX43" fmla="*/ 314325 w 314325"/>
                  <a:gd name="connsiteY43" fmla="*/ 157163 h 314325"/>
                  <a:gd name="connsiteX44" fmla="*/ 205740 w 314325"/>
                  <a:gd name="connsiteY44" fmla="*/ 152400 h 314325"/>
                  <a:gd name="connsiteX45" fmla="*/ 311468 w 314325"/>
                  <a:gd name="connsiteY45" fmla="*/ 126683 h 314325"/>
                  <a:gd name="connsiteX46" fmla="*/ 247650 w 314325"/>
                  <a:gd name="connsiteY46" fmla="*/ 129540 h 314325"/>
                  <a:gd name="connsiteX47" fmla="*/ 301943 w 314325"/>
                  <a:gd name="connsiteY47" fmla="*/ 97155 h 314325"/>
                  <a:gd name="connsiteX48" fmla="*/ 200025 w 314325"/>
                  <a:gd name="connsiteY48" fmla="*/ 134303 h 314325"/>
                  <a:gd name="connsiteX49" fmla="*/ 287655 w 314325"/>
                  <a:gd name="connsiteY49" fmla="*/ 69533 h 314325"/>
                  <a:gd name="connsiteX50" fmla="*/ 230505 w 314325"/>
                  <a:gd name="connsiteY50" fmla="*/ 97155 h 314325"/>
                  <a:gd name="connsiteX51" fmla="*/ 268605 w 314325"/>
                  <a:gd name="connsiteY51" fmla="*/ 45720 h 314325"/>
                  <a:gd name="connsiteX52" fmla="*/ 188595 w 314325"/>
                  <a:gd name="connsiteY52" fmla="*/ 119063 h 314325"/>
                  <a:gd name="connsiteX53" fmla="*/ 244793 w 314325"/>
                  <a:gd name="connsiteY53" fmla="*/ 26670 h 314325"/>
                  <a:gd name="connsiteX54" fmla="*/ 201930 w 314325"/>
                  <a:gd name="connsiteY54" fmla="*/ 74295 h 314325"/>
                  <a:gd name="connsiteX55" fmla="*/ 217170 w 314325"/>
                  <a:gd name="connsiteY55" fmla="*/ 12383 h 314325"/>
                  <a:gd name="connsiteX56" fmla="*/ 171450 w 314325"/>
                  <a:gd name="connsiteY56" fmla="*/ 110490 h 314325"/>
                  <a:gd name="connsiteX57" fmla="*/ 187643 w 314325"/>
                  <a:gd name="connsiteY57" fmla="*/ 2857 h 314325"/>
                  <a:gd name="connsiteX58" fmla="*/ 166688 w 314325"/>
                  <a:gd name="connsiteY58" fmla="*/ 62865 h 314325"/>
                  <a:gd name="connsiteX59" fmla="*/ 157163 w 314325"/>
                  <a:gd name="connsiteY59" fmla="*/ 0 h 314325"/>
                  <a:gd name="connsiteX60" fmla="*/ 152400 w 314325"/>
                  <a:gd name="connsiteY60" fmla="*/ 108585 h 314325"/>
                  <a:gd name="connsiteX61" fmla="*/ 126683 w 314325"/>
                  <a:gd name="connsiteY61" fmla="*/ 2857 h 314325"/>
                  <a:gd name="connsiteX62" fmla="*/ 129540 w 314325"/>
                  <a:gd name="connsiteY62" fmla="*/ 66675 h 314325"/>
                  <a:gd name="connsiteX63" fmla="*/ 97155 w 314325"/>
                  <a:gd name="connsiteY63" fmla="*/ 12383 h 314325"/>
                  <a:gd name="connsiteX64" fmla="*/ 134303 w 314325"/>
                  <a:gd name="connsiteY64" fmla="*/ 114300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14325" h="314325">
                    <a:moveTo>
                      <a:pt x="134303" y="114300"/>
                    </a:moveTo>
                    <a:lnTo>
                      <a:pt x="69533" y="26670"/>
                    </a:lnTo>
                    <a:lnTo>
                      <a:pt x="97155" y="83820"/>
                    </a:lnTo>
                    <a:lnTo>
                      <a:pt x="45720" y="45720"/>
                    </a:lnTo>
                    <a:lnTo>
                      <a:pt x="119063" y="126683"/>
                    </a:lnTo>
                    <a:lnTo>
                      <a:pt x="26670" y="69533"/>
                    </a:lnTo>
                    <a:lnTo>
                      <a:pt x="74295" y="112395"/>
                    </a:lnTo>
                    <a:lnTo>
                      <a:pt x="12383" y="97155"/>
                    </a:lnTo>
                    <a:lnTo>
                      <a:pt x="110490" y="142875"/>
                    </a:lnTo>
                    <a:lnTo>
                      <a:pt x="2857" y="126683"/>
                    </a:lnTo>
                    <a:lnTo>
                      <a:pt x="62865" y="147638"/>
                    </a:lnTo>
                    <a:lnTo>
                      <a:pt x="0" y="157163"/>
                    </a:lnTo>
                    <a:lnTo>
                      <a:pt x="108585" y="161925"/>
                    </a:lnTo>
                    <a:lnTo>
                      <a:pt x="2857" y="187643"/>
                    </a:lnTo>
                    <a:lnTo>
                      <a:pt x="66675" y="184785"/>
                    </a:lnTo>
                    <a:lnTo>
                      <a:pt x="12383" y="217170"/>
                    </a:lnTo>
                    <a:lnTo>
                      <a:pt x="114300" y="180023"/>
                    </a:lnTo>
                    <a:lnTo>
                      <a:pt x="26670" y="244793"/>
                    </a:lnTo>
                    <a:lnTo>
                      <a:pt x="83820" y="217170"/>
                    </a:lnTo>
                    <a:lnTo>
                      <a:pt x="45720" y="268605"/>
                    </a:lnTo>
                    <a:lnTo>
                      <a:pt x="126683" y="194310"/>
                    </a:lnTo>
                    <a:lnTo>
                      <a:pt x="69533" y="287655"/>
                    </a:lnTo>
                    <a:lnTo>
                      <a:pt x="112395" y="240030"/>
                    </a:lnTo>
                    <a:lnTo>
                      <a:pt x="97155" y="301943"/>
                    </a:lnTo>
                    <a:lnTo>
                      <a:pt x="142875" y="203835"/>
                    </a:lnTo>
                    <a:lnTo>
                      <a:pt x="126683" y="311468"/>
                    </a:lnTo>
                    <a:lnTo>
                      <a:pt x="147638" y="251460"/>
                    </a:lnTo>
                    <a:lnTo>
                      <a:pt x="157163" y="314325"/>
                    </a:lnTo>
                    <a:lnTo>
                      <a:pt x="157163" y="205740"/>
                    </a:lnTo>
                    <a:lnTo>
                      <a:pt x="187643" y="311468"/>
                    </a:lnTo>
                    <a:lnTo>
                      <a:pt x="184785" y="247650"/>
                    </a:lnTo>
                    <a:lnTo>
                      <a:pt x="217170" y="301943"/>
                    </a:lnTo>
                    <a:lnTo>
                      <a:pt x="180023" y="200025"/>
                    </a:lnTo>
                    <a:lnTo>
                      <a:pt x="244793" y="287655"/>
                    </a:lnTo>
                    <a:lnTo>
                      <a:pt x="217170" y="230505"/>
                    </a:lnTo>
                    <a:lnTo>
                      <a:pt x="268605" y="268605"/>
                    </a:lnTo>
                    <a:lnTo>
                      <a:pt x="195263" y="187643"/>
                    </a:lnTo>
                    <a:lnTo>
                      <a:pt x="287655" y="244793"/>
                    </a:lnTo>
                    <a:lnTo>
                      <a:pt x="240030" y="201930"/>
                    </a:lnTo>
                    <a:lnTo>
                      <a:pt x="301943" y="217170"/>
                    </a:lnTo>
                    <a:lnTo>
                      <a:pt x="203835" y="171450"/>
                    </a:lnTo>
                    <a:lnTo>
                      <a:pt x="311468" y="187643"/>
                    </a:lnTo>
                    <a:lnTo>
                      <a:pt x="251460" y="166688"/>
                    </a:lnTo>
                    <a:lnTo>
                      <a:pt x="314325" y="157163"/>
                    </a:lnTo>
                    <a:lnTo>
                      <a:pt x="205740" y="152400"/>
                    </a:lnTo>
                    <a:lnTo>
                      <a:pt x="311468" y="126683"/>
                    </a:lnTo>
                    <a:lnTo>
                      <a:pt x="247650" y="129540"/>
                    </a:lnTo>
                    <a:lnTo>
                      <a:pt x="301943" y="97155"/>
                    </a:lnTo>
                    <a:lnTo>
                      <a:pt x="200025" y="134303"/>
                    </a:lnTo>
                    <a:lnTo>
                      <a:pt x="287655" y="69533"/>
                    </a:lnTo>
                    <a:lnTo>
                      <a:pt x="230505" y="97155"/>
                    </a:lnTo>
                    <a:lnTo>
                      <a:pt x="268605" y="45720"/>
                    </a:lnTo>
                    <a:lnTo>
                      <a:pt x="188595" y="119063"/>
                    </a:lnTo>
                    <a:lnTo>
                      <a:pt x="244793" y="26670"/>
                    </a:lnTo>
                    <a:lnTo>
                      <a:pt x="201930" y="74295"/>
                    </a:lnTo>
                    <a:lnTo>
                      <a:pt x="217170" y="12383"/>
                    </a:lnTo>
                    <a:lnTo>
                      <a:pt x="171450" y="110490"/>
                    </a:lnTo>
                    <a:lnTo>
                      <a:pt x="187643" y="2857"/>
                    </a:lnTo>
                    <a:lnTo>
                      <a:pt x="166688" y="62865"/>
                    </a:lnTo>
                    <a:lnTo>
                      <a:pt x="157163" y="0"/>
                    </a:lnTo>
                    <a:lnTo>
                      <a:pt x="152400" y="108585"/>
                    </a:lnTo>
                    <a:lnTo>
                      <a:pt x="126683" y="2857"/>
                    </a:lnTo>
                    <a:lnTo>
                      <a:pt x="129540" y="66675"/>
                    </a:lnTo>
                    <a:lnTo>
                      <a:pt x="97155" y="12383"/>
                    </a:lnTo>
                    <a:lnTo>
                      <a:pt x="134303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  <p:grpSp>
          <p:nvGrpSpPr>
            <p:cNvPr id="17" name="Graphic 147">
              <a:extLst>
                <a:ext uri="{FF2B5EF4-FFF2-40B4-BE49-F238E27FC236}">
                  <a16:creationId xmlns:a16="http://schemas.microsoft.com/office/drawing/2014/main" id="{B9FBDFAD-525E-4F69-94A7-8C9196A52885}"/>
                </a:ext>
              </a:extLst>
            </p:cNvPr>
            <p:cNvGrpSpPr/>
            <p:nvPr/>
          </p:nvGrpSpPr>
          <p:grpSpPr>
            <a:xfrm>
              <a:off x="5862637" y="3302317"/>
              <a:ext cx="923925" cy="257202"/>
              <a:chOff x="5862637" y="3302317"/>
              <a:chExt cx="923925" cy="257202"/>
            </a:xfrm>
            <a:solidFill>
              <a:srgbClr val="000000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B828F18-ADA7-4139-B140-1111ADECB5DC}"/>
                  </a:ext>
                </a:extLst>
              </p:cNvPr>
              <p:cNvSpPr/>
              <p:nvPr/>
            </p:nvSpPr>
            <p:spPr>
              <a:xfrm>
                <a:off x="5862637" y="3302317"/>
                <a:ext cx="219075" cy="257175"/>
              </a:xfrm>
              <a:custGeom>
                <a:avLst/>
                <a:gdLst>
                  <a:gd name="connsiteX0" fmla="*/ 1905 w 219075"/>
                  <a:gd name="connsiteY0" fmla="*/ 257175 h 257175"/>
                  <a:gd name="connsiteX1" fmla="*/ 9525 w 219075"/>
                  <a:gd name="connsiteY1" fmla="*/ 240983 h 257175"/>
                  <a:gd name="connsiteX2" fmla="*/ 9525 w 219075"/>
                  <a:gd name="connsiteY2" fmla="*/ 18098 h 257175"/>
                  <a:gd name="connsiteX3" fmla="*/ 0 w 219075"/>
                  <a:gd name="connsiteY3" fmla="*/ 953 h 257175"/>
                  <a:gd name="connsiteX4" fmla="*/ 0 w 219075"/>
                  <a:gd name="connsiteY4" fmla="*/ 0 h 257175"/>
                  <a:gd name="connsiteX5" fmla="*/ 112395 w 219075"/>
                  <a:gd name="connsiteY5" fmla="*/ 0 h 257175"/>
                  <a:gd name="connsiteX6" fmla="*/ 219075 w 219075"/>
                  <a:gd name="connsiteY6" fmla="*/ 80010 h 257175"/>
                  <a:gd name="connsiteX7" fmla="*/ 84773 w 219075"/>
                  <a:gd name="connsiteY7" fmla="*/ 155258 h 257175"/>
                  <a:gd name="connsiteX8" fmla="*/ 84773 w 219075"/>
                  <a:gd name="connsiteY8" fmla="*/ 240983 h 257175"/>
                  <a:gd name="connsiteX9" fmla="*/ 93345 w 219075"/>
                  <a:gd name="connsiteY9" fmla="*/ 257175 h 257175"/>
                  <a:gd name="connsiteX10" fmla="*/ 93345 w 219075"/>
                  <a:gd name="connsiteY10" fmla="*/ 257175 h 257175"/>
                  <a:gd name="connsiteX11" fmla="*/ 1905 w 219075"/>
                  <a:gd name="connsiteY11" fmla="*/ 257175 h 257175"/>
                  <a:gd name="connsiteX12" fmla="*/ 1905 w 219075"/>
                  <a:gd name="connsiteY12" fmla="*/ 257175 h 257175"/>
                  <a:gd name="connsiteX13" fmla="*/ 1905 w 219075"/>
                  <a:gd name="connsiteY13" fmla="*/ 257175 h 257175"/>
                  <a:gd name="connsiteX14" fmla="*/ 83820 w 219075"/>
                  <a:gd name="connsiteY14" fmla="*/ 5715 h 257175"/>
                  <a:gd name="connsiteX15" fmla="*/ 83820 w 219075"/>
                  <a:gd name="connsiteY15" fmla="*/ 140970 h 257175"/>
                  <a:gd name="connsiteX16" fmla="*/ 102870 w 219075"/>
                  <a:gd name="connsiteY16" fmla="*/ 145733 h 257175"/>
                  <a:gd name="connsiteX17" fmla="*/ 144780 w 219075"/>
                  <a:gd name="connsiteY17" fmla="*/ 80010 h 257175"/>
                  <a:gd name="connsiteX18" fmla="*/ 83820 w 219075"/>
                  <a:gd name="connsiteY18" fmla="*/ 5715 h 257175"/>
                  <a:gd name="connsiteX19" fmla="*/ 83820 w 219075"/>
                  <a:gd name="connsiteY19" fmla="*/ 571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9075" h="257175">
                    <a:moveTo>
                      <a:pt x="1905" y="257175"/>
                    </a:moveTo>
                    <a:cubicBezTo>
                      <a:pt x="7620" y="254318"/>
                      <a:pt x="10477" y="252413"/>
                      <a:pt x="9525" y="240983"/>
                    </a:cubicBezTo>
                    <a:lnTo>
                      <a:pt x="9525" y="18098"/>
                    </a:lnTo>
                    <a:cubicBezTo>
                      <a:pt x="9525" y="18098"/>
                      <a:pt x="11430" y="953"/>
                      <a:pt x="0" y="953"/>
                    </a:cubicBezTo>
                    <a:lnTo>
                      <a:pt x="0" y="0"/>
                    </a:lnTo>
                    <a:lnTo>
                      <a:pt x="112395" y="0"/>
                    </a:lnTo>
                    <a:cubicBezTo>
                      <a:pt x="173355" y="0"/>
                      <a:pt x="219075" y="30480"/>
                      <a:pt x="219075" y="80010"/>
                    </a:cubicBezTo>
                    <a:cubicBezTo>
                      <a:pt x="219075" y="141923"/>
                      <a:pt x="145733" y="165735"/>
                      <a:pt x="84773" y="155258"/>
                    </a:cubicBezTo>
                    <a:cubicBezTo>
                      <a:pt x="84773" y="155258"/>
                      <a:pt x="84773" y="235268"/>
                      <a:pt x="84773" y="240983"/>
                    </a:cubicBezTo>
                    <a:cubicBezTo>
                      <a:pt x="84773" y="251460"/>
                      <a:pt x="88582" y="256223"/>
                      <a:pt x="93345" y="257175"/>
                    </a:cubicBezTo>
                    <a:lnTo>
                      <a:pt x="93345" y="257175"/>
                    </a:lnTo>
                    <a:cubicBezTo>
                      <a:pt x="87630" y="257175"/>
                      <a:pt x="1905" y="257175"/>
                      <a:pt x="1905" y="257175"/>
                    </a:cubicBezTo>
                    <a:lnTo>
                      <a:pt x="1905" y="257175"/>
                    </a:lnTo>
                    <a:lnTo>
                      <a:pt x="1905" y="257175"/>
                    </a:lnTo>
                    <a:close/>
                    <a:moveTo>
                      <a:pt x="83820" y="5715"/>
                    </a:moveTo>
                    <a:lnTo>
                      <a:pt x="83820" y="140970"/>
                    </a:lnTo>
                    <a:cubicBezTo>
                      <a:pt x="83820" y="148590"/>
                      <a:pt x="95250" y="147638"/>
                      <a:pt x="102870" y="145733"/>
                    </a:cubicBezTo>
                    <a:cubicBezTo>
                      <a:pt x="122873" y="140018"/>
                      <a:pt x="144780" y="115252"/>
                      <a:pt x="144780" y="80010"/>
                    </a:cubicBezTo>
                    <a:cubicBezTo>
                      <a:pt x="145733" y="25718"/>
                      <a:pt x="100013" y="3810"/>
                      <a:pt x="83820" y="5715"/>
                    </a:cubicBezTo>
                    <a:lnTo>
                      <a:pt x="83820" y="571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F342C5F-4EC8-4A49-8A7F-9583139D6B11}"/>
                  </a:ext>
                </a:extLst>
              </p:cNvPr>
              <p:cNvSpPr/>
              <p:nvPr/>
            </p:nvSpPr>
            <p:spPr>
              <a:xfrm>
                <a:off x="6091237" y="3302317"/>
                <a:ext cx="218202" cy="257202"/>
              </a:xfrm>
              <a:custGeom>
                <a:avLst/>
                <a:gdLst>
                  <a:gd name="connsiteX0" fmla="*/ 195263 w 218202"/>
                  <a:gd name="connsiteY0" fmla="*/ 70485 h 257202"/>
                  <a:gd name="connsiteX1" fmla="*/ 195263 w 218202"/>
                  <a:gd name="connsiteY1" fmla="*/ 0 h 257202"/>
                  <a:gd name="connsiteX2" fmla="*/ 110490 w 218202"/>
                  <a:gd name="connsiteY2" fmla="*/ 0 h 257202"/>
                  <a:gd name="connsiteX3" fmla="*/ 0 w 218202"/>
                  <a:gd name="connsiteY3" fmla="*/ 74295 h 257202"/>
                  <a:gd name="connsiteX4" fmla="*/ 45720 w 218202"/>
                  <a:gd name="connsiteY4" fmla="*/ 141923 h 257202"/>
                  <a:gd name="connsiteX5" fmla="*/ 122873 w 218202"/>
                  <a:gd name="connsiteY5" fmla="*/ 169545 h 257202"/>
                  <a:gd name="connsiteX6" fmla="*/ 155258 w 218202"/>
                  <a:gd name="connsiteY6" fmla="*/ 207645 h 257202"/>
                  <a:gd name="connsiteX7" fmla="*/ 100965 w 218202"/>
                  <a:gd name="connsiteY7" fmla="*/ 250508 h 257202"/>
                  <a:gd name="connsiteX8" fmla="*/ 952 w 218202"/>
                  <a:gd name="connsiteY8" fmla="*/ 172403 h 257202"/>
                  <a:gd name="connsiteX9" fmla="*/ 0 w 218202"/>
                  <a:gd name="connsiteY9" fmla="*/ 172403 h 257202"/>
                  <a:gd name="connsiteX10" fmla="*/ 0 w 218202"/>
                  <a:gd name="connsiteY10" fmla="*/ 257175 h 257202"/>
                  <a:gd name="connsiteX11" fmla="*/ 103823 w 218202"/>
                  <a:gd name="connsiteY11" fmla="*/ 257175 h 257202"/>
                  <a:gd name="connsiteX12" fmla="*/ 218123 w 218202"/>
                  <a:gd name="connsiteY12" fmla="*/ 178118 h 257202"/>
                  <a:gd name="connsiteX13" fmla="*/ 152400 w 218202"/>
                  <a:gd name="connsiteY13" fmla="*/ 95250 h 257202"/>
                  <a:gd name="connsiteX14" fmla="*/ 91440 w 218202"/>
                  <a:gd name="connsiteY14" fmla="*/ 78105 h 257202"/>
                  <a:gd name="connsiteX15" fmla="*/ 74295 w 218202"/>
                  <a:gd name="connsiteY15" fmla="*/ 23813 h 257202"/>
                  <a:gd name="connsiteX16" fmla="*/ 195263 w 218202"/>
                  <a:gd name="connsiteY16" fmla="*/ 70485 h 257202"/>
                  <a:gd name="connsiteX17" fmla="*/ 195263 w 218202"/>
                  <a:gd name="connsiteY17" fmla="*/ 70485 h 257202"/>
                  <a:gd name="connsiteX18" fmla="*/ 195263 w 218202"/>
                  <a:gd name="connsiteY18" fmla="*/ 70485 h 2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202" h="257202">
                    <a:moveTo>
                      <a:pt x="195263" y="70485"/>
                    </a:moveTo>
                    <a:lnTo>
                      <a:pt x="195263" y="0"/>
                    </a:lnTo>
                    <a:cubicBezTo>
                      <a:pt x="195263" y="0"/>
                      <a:pt x="142875" y="0"/>
                      <a:pt x="110490" y="0"/>
                    </a:cubicBezTo>
                    <a:cubicBezTo>
                      <a:pt x="23813" y="0"/>
                      <a:pt x="0" y="36195"/>
                      <a:pt x="0" y="74295"/>
                    </a:cubicBezTo>
                    <a:cubicBezTo>
                      <a:pt x="0" y="117158"/>
                      <a:pt x="30480" y="134303"/>
                      <a:pt x="45720" y="141923"/>
                    </a:cubicBezTo>
                    <a:cubicBezTo>
                      <a:pt x="62865" y="150495"/>
                      <a:pt x="108585" y="163830"/>
                      <a:pt x="122873" y="169545"/>
                    </a:cubicBezTo>
                    <a:cubicBezTo>
                      <a:pt x="137160" y="174308"/>
                      <a:pt x="155258" y="181928"/>
                      <a:pt x="155258" y="207645"/>
                    </a:cubicBezTo>
                    <a:cubicBezTo>
                      <a:pt x="155258" y="234315"/>
                      <a:pt x="126683" y="250508"/>
                      <a:pt x="100965" y="250508"/>
                    </a:cubicBezTo>
                    <a:cubicBezTo>
                      <a:pt x="53340" y="250508"/>
                      <a:pt x="8573" y="215265"/>
                      <a:pt x="952" y="172403"/>
                    </a:cubicBezTo>
                    <a:lnTo>
                      <a:pt x="0" y="172403"/>
                    </a:lnTo>
                    <a:lnTo>
                      <a:pt x="0" y="257175"/>
                    </a:lnTo>
                    <a:cubicBezTo>
                      <a:pt x="0" y="257175"/>
                      <a:pt x="70485" y="257175"/>
                      <a:pt x="103823" y="257175"/>
                    </a:cubicBezTo>
                    <a:cubicBezTo>
                      <a:pt x="157163" y="258128"/>
                      <a:pt x="215265" y="234315"/>
                      <a:pt x="218123" y="178118"/>
                    </a:cubicBezTo>
                    <a:cubicBezTo>
                      <a:pt x="219075" y="160020"/>
                      <a:pt x="212408" y="115252"/>
                      <a:pt x="152400" y="95250"/>
                    </a:cubicBezTo>
                    <a:cubicBezTo>
                      <a:pt x="123825" y="85725"/>
                      <a:pt x="109538" y="85725"/>
                      <a:pt x="91440" y="78105"/>
                    </a:cubicBezTo>
                    <a:cubicBezTo>
                      <a:pt x="73342" y="70485"/>
                      <a:pt x="54292" y="47625"/>
                      <a:pt x="74295" y="23813"/>
                    </a:cubicBezTo>
                    <a:cubicBezTo>
                      <a:pt x="92392" y="3810"/>
                      <a:pt x="161925" y="-17145"/>
                      <a:pt x="195263" y="70485"/>
                    </a:cubicBezTo>
                    <a:lnTo>
                      <a:pt x="195263" y="70485"/>
                    </a:lnTo>
                    <a:lnTo>
                      <a:pt x="195263" y="7048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AEE247C-49DA-4103-A925-FF3D86BA4374}"/>
                  </a:ext>
                </a:extLst>
              </p:cNvPr>
              <p:cNvSpPr/>
              <p:nvPr/>
            </p:nvSpPr>
            <p:spPr>
              <a:xfrm>
                <a:off x="6539818" y="3302317"/>
                <a:ext cx="246743" cy="257175"/>
              </a:xfrm>
              <a:custGeom>
                <a:avLst/>
                <a:gdLst>
                  <a:gd name="connsiteX0" fmla="*/ 246744 w 246743"/>
                  <a:gd name="connsiteY0" fmla="*/ 257175 h 257175"/>
                  <a:gd name="connsiteX1" fmla="*/ 130539 w 246743"/>
                  <a:gd name="connsiteY1" fmla="*/ 257175 h 257175"/>
                  <a:gd name="connsiteX2" fmla="*/ 46 w 246743"/>
                  <a:gd name="connsiteY2" fmla="*/ 127635 h 257175"/>
                  <a:gd name="connsiteX3" fmla="*/ 126729 w 246743"/>
                  <a:gd name="connsiteY3" fmla="*/ 0 h 257175"/>
                  <a:gd name="connsiteX4" fmla="*/ 225789 w 246743"/>
                  <a:gd name="connsiteY4" fmla="*/ 0 h 257175"/>
                  <a:gd name="connsiteX5" fmla="*/ 225789 w 246743"/>
                  <a:gd name="connsiteY5" fmla="*/ 72390 h 257175"/>
                  <a:gd name="connsiteX6" fmla="*/ 153399 w 246743"/>
                  <a:gd name="connsiteY6" fmla="*/ 5715 h 257175"/>
                  <a:gd name="connsiteX7" fmla="*/ 73389 w 246743"/>
                  <a:gd name="connsiteY7" fmla="*/ 135255 h 257175"/>
                  <a:gd name="connsiteX8" fmla="*/ 144826 w 246743"/>
                  <a:gd name="connsiteY8" fmla="*/ 251460 h 257175"/>
                  <a:gd name="connsiteX9" fmla="*/ 169591 w 246743"/>
                  <a:gd name="connsiteY9" fmla="*/ 226695 h 257175"/>
                  <a:gd name="connsiteX10" fmla="*/ 169591 w 246743"/>
                  <a:gd name="connsiteY10" fmla="*/ 140018 h 257175"/>
                  <a:gd name="connsiteX11" fmla="*/ 153399 w 246743"/>
                  <a:gd name="connsiteY11" fmla="*/ 128588 h 257175"/>
                  <a:gd name="connsiteX12" fmla="*/ 153399 w 246743"/>
                  <a:gd name="connsiteY12" fmla="*/ 127635 h 257175"/>
                  <a:gd name="connsiteX13" fmla="*/ 246744 w 246743"/>
                  <a:gd name="connsiteY13" fmla="*/ 127635 h 257175"/>
                  <a:gd name="connsiteX14" fmla="*/ 246744 w 246743"/>
                  <a:gd name="connsiteY14" fmla="*/ 128588 h 257175"/>
                  <a:gd name="connsiteX15" fmla="*/ 240076 w 246743"/>
                  <a:gd name="connsiteY15" fmla="*/ 139065 h 257175"/>
                  <a:gd name="connsiteX16" fmla="*/ 240076 w 246743"/>
                  <a:gd name="connsiteY16" fmla="*/ 245745 h 257175"/>
                  <a:gd name="connsiteX17" fmla="*/ 246744 w 246743"/>
                  <a:gd name="connsiteY17" fmla="*/ 257175 h 257175"/>
                  <a:gd name="connsiteX18" fmla="*/ 246744 w 246743"/>
                  <a:gd name="connsiteY18" fmla="*/ 257175 h 257175"/>
                  <a:gd name="connsiteX19" fmla="*/ 246744 w 246743"/>
                  <a:gd name="connsiteY1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743" h="257175">
                    <a:moveTo>
                      <a:pt x="246744" y="257175"/>
                    </a:moveTo>
                    <a:cubicBezTo>
                      <a:pt x="246744" y="257175"/>
                      <a:pt x="180069" y="257175"/>
                      <a:pt x="130539" y="257175"/>
                    </a:cubicBezTo>
                    <a:cubicBezTo>
                      <a:pt x="52434" y="257175"/>
                      <a:pt x="999" y="200978"/>
                      <a:pt x="46" y="127635"/>
                    </a:cubicBezTo>
                    <a:cubicBezTo>
                      <a:pt x="-1859" y="54293"/>
                      <a:pt x="55291" y="0"/>
                      <a:pt x="126729" y="0"/>
                    </a:cubicBezTo>
                    <a:cubicBezTo>
                      <a:pt x="161019" y="0"/>
                      <a:pt x="225789" y="0"/>
                      <a:pt x="225789" y="0"/>
                    </a:cubicBezTo>
                    <a:lnTo>
                      <a:pt x="225789" y="72390"/>
                    </a:lnTo>
                    <a:cubicBezTo>
                      <a:pt x="215311" y="52388"/>
                      <a:pt x="191499" y="5715"/>
                      <a:pt x="153399" y="5715"/>
                    </a:cubicBezTo>
                    <a:cubicBezTo>
                      <a:pt x="112441" y="5715"/>
                      <a:pt x="73389" y="58103"/>
                      <a:pt x="73389" y="135255"/>
                    </a:cubicBezTo>
                    <a:cubicBezTo>
                      <a:pt x="73389" y="194310"/>
                      <a:pt x="117204" y="251460"/>
                      <a:pt x="144826" y="251460"/>
                    </a:cubicBezTo>
                    <a:cubicBezTo>
                      <a:pt x="163876" y="251460"/>
                      <a:pt x="169591" y="235268"/>
                      <a:pt x="169591" y="226695"/>
                    </a:cubicBezTo>
                    <a:cubicBezTo>
                      <a:pt x="169591" y="226695"/>
                      <a:pt x="169591" y="146685"/>
                      <a:pt x="169591" y="140018"/>
                    </a:cubicBezTo>
                    <a:cubicBezTo>
                      <a:pt x="169591" y="132398"/>
                      <a:pt x="158161" y="128588"/>
                      <a:pt x="153399" y="128588"/>
                    </a:cubicBezTo>
                    <a:lnTo>
                      <a:pt x="153399" y="127635"/>
                    </a:lnTo>
                    <a:lnTo>
                      <a:pt x="246744" y="127635"/>
                    </a:lnTo>
                    <a:lnTo>
                      <a:pt x="246744" y="128588"/>
                    </a:lnTo>
                    <a:cubicBezTo>
                      <a:pt x="241029" y="128588"/>
                      <a:pt x="240076" y="135255"/>
                      <a:pt x="240076" y="139065"/>
                    </a:cubicBezTo>
                    <a:cubicBezTo>
                      <a:pt x="240076" y="145733"/>
                      <a:pt x="240076" y="245745"/>
                      <a:pt x="240076" y="245745"/>
                    </a:cubicBezTo>
                    <a:cubicBezTo>
                      <a:pt x="240076" y="249555"/>
                      <a:pt x="242934" y="257175"/>
                      <a:pt x="246744" y="257175"/>
                    </a:cubicBezTo>
                    <a:lnTo>
                      <a:pt x="246744" y="257175"/>
                    </a:lnTo>
                    <a:lnTo>
                      <a:pt x="246744" y="257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74A580-F2BC-4173-8987-B48616F261DE}"/>
                  </a:ext>
                </a:extLst>
              </p:cNvPr>
              <p:cNvSpPr/>
              <p:nvPr/>
            </p:nvSpPr>
            <p:spPr>
              <a:xfrm>
                <a:off x="6315074" y="3302317"/>
                <a:ext cx="219075" cy="257175"/>
              </a:xfrm>
              <a:custGeom>
                <a:avLst/>
                <a:gdLst>
                  <a:gd name="connsiteX0" fmla="*/ 219075 w 219075"/>
                  <a:gd name="connsiteY0" fmla="*/ 172403 h 257175"/>
                  <a:gd name="connsiteX1" fmla="*/ 135255 w 219075"/>
                  <a:gd name="connsiteY1" fmla="*/ 250508 h 257175"/>
                  <a:gd name="connsiteX2" fmla="*/ 100965 w 219075"/>
                  <a:gd name="connsiteY2" fmla="*/ 250508 h 257175"/>
                  <a:gd name="connsiteX3" fmla="*/ 86677 w 219075"/>
                  <a:gd name="connsiteY3" fmla="*/ 239078 h 257175"/>
                  <a:gd name="connsiteX4" fmla="*/ 86677 w 219075"/>
                  <a:gd name="connsiteY4" fmla="*/ 128588 h 257175"/>
                  <a:gd name="connsiteX5" fmla="*/ 116205 w 219075"/>
                  <a:gd name="connsiteY5" fmla="*/ 140970 h 257175"/>
                  <a:gd name="connsiteX6" fmla="*/ 151448 w 219075"/>
                  <a:gd name="connsiteY6" fmla="*/ 173355 h 257175"/>
                  <a:gd name="connsiteX7" fmla="*/ 152400 w 219075"/>
                  <a:gd name="connsiteY7" fmla="*/ 173355 h 257175"/>
                  <a:gd name="connsiteX8" fmla="*/ 152400 w 219075"/>
                  <a:gd name="connsiteY8" fmla="*/ 65723 h 257175"/>
                  <a:gd name="connsiteX9" fmla="*/ 151448 w 219075"/>
                  <a:gd name="connsiteY9" fmla="*/ 65723 h 257175"/>
                  <a:gd name="connsiteX10" fmla="*/ 117158 w 219075"/>
                  <a:gd name="connsiteY10" fmla="*/ 102870 h 257175"/>
                  <a:gd name="connsiteX11" fmla="*/ 86677 w 219075"/>
                  <a:gd name="connsiteY11" fmla="*/ 118110 h 257175"/>
                  <a:gd name="connsiteX12" fmla="*/ 86677 w 219075"/>
                  <a:gd name="connsiteY12" fmla="*/ 6668 h 257175"/>
                  <a:gd name="connsiteX13" fmla="*/ 132398 w 219075"/>
                  <a:gd name="connsiteY13" fmla="*/ 6668 h 257175"/>
                  <a:gd name="connsiteX14" fmla="*/ 207645 w 219075"/>
                  <a:gd name="connsiteY14" fmla="*/ 71438 h 257175"/>
                  <a:gd name="connsiteX15" fmla="*/ 207645 w 219075"/>
                  <a:gd name="connsiteY15" fmla="*/ 71438 h 257175"/>
                  <a:gd name="connsiteX16" fmla="*/ 207645 w 219075"/>
                  <a:gd name="connsiteY16" fmla="*/ 0 h 257175"/>
                  <a:gd name="connsiteX17" fmla="*/ 0 w 219075"/>
                  <a:gd name="connsiteY17" fmla="*/ 0 h 257175"/>
                  <a:gd name="connsiteX18" fmla="*/ 0 w 219075"/>
                  <a:gd name="connsiteY18" fmla="*/ 953 h 257175"/>
                  <a:gd name="connsiteX19" fmla="*/ 9525 w 219075"/>
                  <a:gd name="connsiteY19" fmla="*/ 17145 h 257175"/>
                  <a:gd name="connsiteX20" fmla="*/ 9525 w 219075"/>
                  <a:gd name="connsiteY20" fmla="*/ 242888 h 257175"/>
                  <a:gd name="connsiteX21" fmla="*/ 0 w 219075"/>
                  <a:gd name="connsiteY21" fmla="*/ 256223 h 257175"/>
                  <a:gd name="connsiteX22" fmla="*/ 0 w 219075"/>
                  <a:gd name="connsiteY22" fmla="*/ 257175 h 257175"/>
                  <a:gd name="connsiteX23" fmla="*/ 219075 w 219075"/>
                  <a:gd name="connsiteY23" fmla="*/ 257175 h 257175"/>
                  <a:gd name="connsiteX24" fmla="*/ 219075 w 219075"/>
                  <a:gd name="connsiteY24" fmla="*/ 172403 h 257175"/>
                  <a:gd name="connsiteX25" fmla="*/ 219075 w 219075"/>
                  <a:gd name="connsiteY25" fmla="*/ 1724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9075" h="257175">
                    <a:moveTo>
                      <a:pt x="219075" y="172403"/>
                    </a:moveTo>
                    <a:cubicBezTo>
                      <a:pt x="215265" y="201930"/>
                      <a:pt x="160973" y="248603"/>
                      <a:pt x="135255" y="250508"/>
                    </a:cubicBezTo>
                    <a:cubicBezTo>
                      <a:pt x="116205" y="251460"/>
                      <a:pt x="110490" y="250508"/>
                      <a:pt x="100965" y="250508"/>
                    </a:cubicBezTo>
                    <a:cubicBezTo>
                      <a:pt x="91440" y="250508"/>
                      <a:pt x="86677" y="248603"/>
                      <a:pt x="86677" y="239078"/>
                    </a:cubicBezTo>
                    <a:lnTo>
                      <a:pt x="86677" y="128588"/>
                    </a:lnTo>
                    <a:cubicBezTo>
                      <a:pt x="101917" y="133350"/>
                      <a:pt x="109538" y="137160"/>
                      <a:pt x="116205" y="140970"/>
                    </a:cubicBezTo>
                    <a:cubicBezTo>
                      <a:pt x="144780" y="159068"/>
                      <a:pt x="151448" y="173355"/>
                      <a:pt x="151448" y="173355"/>
                    </a:cubicBezTo>
                    <a:lnTo>
                      <a:pt x="152400" y="173355"/>
                    </a:lnTo>
                    <a:lnTo>
                      <a:pt x="152400" y="65723"/>
                    </a:lnTo>
                    <a:lnTo>
                      <a:pt x="151448" y="65723"/>
                    </a:lnTo>
                    <a:cubicBezTo>
                      <a:pt x="151448" y="65723"/>
                      <a:pt x="145733" y="83820"/>
                      <a:pt x="117158" y="102870"/>
                    </a:cubicBezTo>
                    <a:cubicBezTo>
                      <a:pt x="102870" y="112395"/>
                      <a:pt x="90488" y="117158"/>
                      <a:pt x="86677" y="118110"/>
                    </a:cubicBezTo>
                    <a:lnTo>
                      <a:pt x="86677" y="6668"/>
                    </a:lnTo>
                    <a:lnTo>
                      <a:pt x="132398" y="6668"/>
                    </a:lnTo>
                    <a:cubicBezTo>
                      <a:pt x="172402" y="9525"/>
                      <a:pt x="199073" y="57150"/>
                      <a:pt x="207645" y="71438"/>
                    </a:cubicBezTo>
                    <a:lnTo>
                      <a:pt x="207645" y="71438"/>
                    </a:lnTo>
                    <a:lnTo>
                      <a:pt x="207645" y="0"/>
                    </a:lnTo>
                    <a:lnTo>
                      <a:pt x="0" y="0"/>
                    </a:lnTo>
                    <a:lnTo>
                      <a:pt x="0" y="953"/>
                    </a:lnTo>
                    <a:cubicBezTo>
                      <a:pt x="6667" y="953"/>
                      <a:pt x="9525" y="10478"/>
                      <a:pt x="9525" y="17145"/>
                    </a:cubicBezTo>
                    <a:cubicBezTo>
                      <a:pt x="9525" y="23813"/>
                      <a:pt x="9525" y="239078"/>
                      <a:pt x="9525" y="242888"/>
                    </a:cubicBezTo>
                    <a:cubicBezTo>
                      <a:pt x="9525" y="251460"/>
                      <a:pt x="3810" y="256223"/>
                      <a:pt x="0" y="256223"/>
                    </a:cubicBezTo>
                    <a:lnTo>
                      <a:pt x="0" y="257175"/>
                    </a:lnTo>
                    <a:lnTo>
                      <a:pt x="219075" y="257175"/>
                    </a:lnTo>
                    <a:lnTo>
                      <a:pt x="219075" y="172403"/>
                    </a:lnTo>
                    <a:lnTo>
                      <a:pt x="219075" y="17240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17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8" r:id="rId33"/>
    <p:sldLayoutId id="2147483807" r:id="rId34"/>
    <p:sldLayoutId id="2147483802" r:id="rId35"/>
    <p:sldLayoutId id="2147483803" r:id="rId36"/>
    <p:sldLayoutId id="2147483804" r:id="rId37"/>
    <p:sldLayoutId id="2147483805" r:id="rId38"/>
    <p:sldLayoutId id="2147483649" r:id="rId39"/>
    <p:sldLayoutId id="2147483664" r:id="rId40"/>
    <p:sldLayoutId id="2147483688" r:id="rId41"/>
    <p:sldLayoutId id="2147483684" r:id="rId42"/>
    <p:sldLayoutId id="2147483696" r:id="rId43"/>
    <p:sldLayoutId id="2147483697" r:id="rId44"/>
    <p:sldLayoutId id="2147483665" r:id="rId45"/>
    <p:sldLayoutId id="2147483666" r:id="rId46"/>
    <p:sldLayoutId id="2147483685" r:id="rId47"/>
    <p:sldLayoutId id="2147483689" r:id="rId48"/>
    <p:sldLayoutId id="2147483694" r:id="rId49"/>
    <p:sldLayoutId id="2147483695" r:id="rId50"/>
    <p:sldLayoutId id="2147483690" r:id="rId51"/>
    <p:sldLayoutId id="2147483692" r:id="rId52"/>
    <p:sldLayoutId id="2147483693" r:id="rId53"/>
    <p:sldLayoutId id="2147483698" r:id="rId54"/>
    <p:sldLayoutId id="2147483699" r:id="rId55"/>
    <p:sldLayoutId id="2147483700" r:id="rId56"/>
    <p:sldLayoutId id="2147483701" r:id="rId5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60000"/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recoev@oru.com" TargetMode="External"/><Relationship Id="rId3" Type="http://schemas.openxmlformats.org/officeDocument/2006/relationships/hyperlink" Target="mailto:Evsmart-ace@atlanticcityelectric.com" TargetMode="External"/><Relationship Id="rId7" Type="http://schemas.openxmlformats.org/officeDocument/2006/relationships/hyperlink" Target="mailto:NJEVDriven@firstenergycorp.com" TargetMode="External"/><Relationship Id="rId2" Type="http://schemas.openxmlformats.org/officeDocument/2006/relationships/hyperlink" Target="mailto:Evsmart-ACE@ICF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irstenergycorp.com/service_requests/request-electrical-work/new-upgrade-service.html" TargetMode="External"/><Relationship Id="rId11" Type="http://schemas.openxmlformats.org/officeDocument/2006/relationships/hyperlink" Target="https://nj.pseg.com/businessandcontractorservices/constructionandrenovationservices/upgradesandnewinstallationsnew/aboutyou" TargetMode="External"/><Relationship Id="rId5" Type="http://schemas.openxmlformats.org/officeDocument/2006/relationships/hyperlink" Target="https://www.firstenergycorp.com/help/electric-vehicles/nj-ev/new-jersey-ev.html" TargetMode="External"/><Relationship Id="rId10" Type="http://schemas.openxmlformats.org/officeDocument/2006/relationships/hyperlink" Target="mailto:PSEG-Electric.Vehicles@pseg.com" TargetMode="External"/><Relationship Id="rId4" Type="http://schemas.openxmlformats.org/officeDocument/2006/relationships/hyperlink" Target="https://www.atlanticcityelectric.com/my-account/my-service/construction-remodeling/service-requests" TargetMode="External"/><Relationship Id="rId9" Type="http://schemas.openxmlformats.org/officeDocument/2006/relationships/hyperlink" Target="https://www.oru.com/en/small-medium-sized-businesses/project-cen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estcoastcleantransit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s://www.npr.org/local/305/2021/09/21/1039353504/w-m-a-t-a-will-put-electric-buses-at-northern-bus-garage-after-neighborhood-campa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hyperlink" Target="http://www.aceee.org/research-report/t210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34.xml"/><Relationship Id="rId16" Type="http://schemas.openxmlformats.org/officeDocument/2006/relationships/chart" Target="../charts/chart1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27.jp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67409D-25D1-E589-73BE-91A9E03F90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9B0DC9A-94CF-4943-8D2D-E96A6DDC2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E3F54"/>
                </a:solidFill>
              </a:rPr>
              <a:t>Powering Your</a:t>
            </a:r>
            <a:br>
              <a:rPr lang="en-US" dirty="0">
                <a:solidFill>
                  <a:srgbClr val="2E3F54"/>
                </a:solidFill>
              </a:rPr>
            </a:br>
            <a:r>
              <a:rPr lang="en-US" dirty="0">
                <a:solidFill>
                  <a:srgbClr val="2E3F54"/>
                </a:solidFill>
              </a:rPr>
              <a:t>Electric Vehicles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89451509-F81E-40DC-9479-711FB2D41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2E3F54"/>
              </a:solidFill>
            </a:endParaRPr>
          </a:p>
          <a:p>
            <a:r>
              <a:rPr lang="en-US" dirty="0">
                <a:solidFill>
                  <a:srgbClr val="2E3F54"/>
                </a:solidFill>
              </a:rPr>
              <a:t>Dawn Neville, Manager Electric Transportation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C4BFA-DBD7-B2F5-A8A0-EB584834BA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Partnering with your Electric Distribution Company</a:t>
            </a:r>
          </a:p>
        </p:txBody>
      </p:sp>
      <p:pic>
        <p:nvPicPr>
          <p:cNvPr id="1026" name="Picture 2" descr="An Overview of Electric Vehicle Charging Station Infr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5" y="0"/>
            <a:ext cx="29111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8A912-F3DE-A94B-6280-3EEF1C1212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E3F54"/>
                </a:solidFill>
              </a:rPr>
              <a:t>November 16, 2023</a:t>
            </a:r>
          </a:p>
        </p:txBody>
      </p:sp>
    </p:spTree>
    <p:extLst>
      <p:ext uri="{BB962C8B-B14F-4D97-AF65-F5344CB8AC3E}">
        <p14:creationId xmlns:p14="http://schemas.microsoft.com/office/powerpoint/2010/main" val="104573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C780B-B39A-258C-AF22-6949F784C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47264" y="4660106"/>
            <a:ext cx="1239781" cy="273844"/>
          </a:xfrm>
        </p:spPr>
        <p:txBody>
          <a:bodyPr/>
          <a:lstStyle/>
          <a:p>
            <a:fld id="{E7BFA6FB-95A3-4A80-9B08-A176DC0622C9}" type="slidenum">
              <a:rPr lang="en-US" sz="800" smtClean="0"/>
              <a:pPr/>
              <a:t>10</a:t>
            </a:fld>
            <a:endParaRPr lang="en-US" sz="8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B2BED5A-027E-5C12-460D-7D7BBD72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238527"/>
            <a:ext cx="8869680" cy="346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E3F54"/>
                </a:solidFill>
              </a:rPr>
              <a:t>Contact List for EV-Related Information &amp; Service Upgrades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E7E39B-0ED8-2C11-376B-50203EAADFD5}"/>
              </a:ext>
            </a:extLst>
          </p:cNvPr>
          <p:cNvSpPr/>
          <p:nvPr/>
        </p:nvSpPr>
        <p:spPr>
          <a:xfrm>
            <a:off x="1427613" y="3974047"/>
            <a:ext cx="6288774" cy="1027917"/>
          </a:xfrm>
          <a:prstGeom prst="rect">
            <a:avLst/>
          </a:prstGeom>
          <a:noFill/>
        </p:spPr>
        <p:txBody>
          <a:bodyPr wrap="none" lIns="91440" tIns="45720" rIns="91440" bIns="45720">
            <a:normAutofit fontScale="70000" lnSpcReduction="20000"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Talk to your utility </a:t>
            </a:r>
          </a:p>
          <a:p>
            <a:pPr algn="ctr"/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“Early and Often”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9A6CBE12-6395-0267-F270-86C544A64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1298"/>
              </p:ext>
            </p:extLst>
          </p:nvPr>
        </p:nvGraphicFramePr>
        <p:xfrm>
          <a:off x="135331" y="702257"/>
          <a:ext cx="8873339" cy="3261360"/>
        </p:xfrm>
        <a:graphic>
          <a:graphicData uri="http://schemas.openxmlformats.org/drawingml/2006/table">
            <a:tbl>
              <a:tblPr firstRow="1" bandRow="1"/>
              <a:tblGrid>
                <a:gridCol w="634595">
                  <a:extLst>
                    <a:ext uri="{9D8B030D-6E8A-4147-A177-3AD203B41FA5}">
                      <a16:colId xmlns:a16="http://schemas.microsoft.com/office/drawing/2014/main" val="476945765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807477768"/>
                    </a:ext>
                  </a:extLst>
                </a:gridCol>
                <a:gridCol w="3026664">
                  <a:extLst>
                    <a:ext uri="{9D8B030D-6E8A-4147-A177-3AD203B41FA5}">
                      <a16:colId xmlns:a16="http://schemas.microsoft.com/office/drawing/2014/main" val="12627412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04604173"/>
                    </a:ext>
                  </a:extLst>
                </a:gridCol>
              </a:tblGrid>
              <a:tr h="43301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Utility</a:t>
                      </a:r>
                    </a:p>
                  </a:txBody>
                  <a:tcPr>
                    <a:solidFill>
                      <a:srgbClr val="2E3F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Utility-Specific EV Team</a:t>
                      </a:r>
                    </a:p>
                  </a:txBody>
                  <a:tcPr>
                    <a:solidFill>
                      <a:srgbClr val="2E3F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Utility Service Upgrade</a:t>
                      </a:r>
                    </a:p>
                  </a:txBody>
                  <a:tcPr>
                    <a:solidFill>
                      <a:srgbClr val="2E3F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Electric Rates and EV Charging Bill Impacts</a:t>
                      </a:r>
                    </a:p>
                  </a:txBody>
                  <a:tcPr>
                    <a:solidFill>
                      <a:srgbClr val="2E3F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8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For general Evsmart program questions email:</a:t>
                      </a:r>
                    </a:p>
                    <a:p>
                      <a:r>
                        <a:rPr lang="en-US" sz="1000" dirty="0">
                          <a:hlinkClick r:id="rId2"/>
                        </a:rPr>
                        <a:t>Evsmart-ACE@ICF.com</a:t>
                      </a:r>
                      <a:endParaRPr lang="en-US" sz="1000" dirty="0"/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Or Email:</a:t>
                      </a:r>
                    </a:p>
                    <a:p>
                      <a:r>
                        <a:rPr lang="en-US" sz="1000" dirty="0">
                          <a:hlinkClick r:id="rId3"/>
                        </a:rPr>
                        <a:t>Evsmart-ace@atlanticcityelectric.com</a:t>
                      </a:r>
                      <a:r>
                        <a:rPr lang="en-US"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Visit </a:t>
                      </a:r>
                      <a:r>
                        <a:rPr lang="en-US" sz="1000" dirty="0">
                          <a:hlinkClick r:id="rId4"/>
                        </a:rPr>
                        <a:t>Service Requests</a:t>
                      </a:r>
                      <a:r>
                        <a:rPr lang="en-US" sz="1000" dirty="0"/>
                        <a:t> page or call the appropriate local engineering office for your location at:</a:t>
                      </a:r>
                    </a:p>
                    <a:p>
                      <a:r>
                        <a:rPr lang="en-US" sz="1000" dirty="0"/>
                        <a:t>     Cape May:                  609-463-3823</a:t>
                      </a:r>
                    </a:p>
                    <a:p>
                      <a:r>
                        <a:rPr lang="en-US" sz="1000" dirty="0"/>
                        <a:t>     Glassboro District:      856-863-7906</a:t>
                      </a:r>
                    </a:p>
                    <a:p>
                      <a:r>
                        <a:rPr lang="en-US" sz="1000" dirty="0"/>
                        <a:t>     Pleasantville District:  609-645-4667</a:t>
                      </a:r>
                    </a:p>
                    <a:p>
                      <a:r>
                        <a:rPr lang="en-US" sz="1000" dirty="0"/>
                        <a:t>     Winslow District:         856-753-2808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Email:</a:t>
                      </a:r>
                    </a:p>
                    <a:p>
                      <a:r>
                        <a:rPr lang="en-US" sz="1000" dirty="0">
                          <a:hlinkClick r:id="rId3"/>
                        </a:rPr>
                        <a:t>Evsmart-ace@atlanticcityelectric.com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9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JCP&amp;L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Visit: </a:t>
                      </a:r>
                      <a:endParaRPr lang="en-US" sz="1000" dirty="0">
                        <a:hlinkClick r:id="rId5"/>
                      </a:endParaRPr>
                    </a:p>
                    <a:p>
                      <a:r>
                        <a:rPr lang="en-US" sz="1000" dirty="0">
                          <a:hlinkClick r:id="rId5"/>
                        </a:rPr>
                        <a:t>New Jersey EV Driven (firstenergycorp.com)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Visit:</a:t>
                      </a:r>
                    </a:p>
                    <a:p>
                      <a:r>
                        <a:rPr lang="en-US" sz="1000" dirty="0">
                          <a:hlinkClick r:id="rId6"/>
                        </a:rPr>
                        <a:t>Establish or Upgrade Service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Email:</a:t>
                      </a:r>
                    </a:p>
                    <a:p>
                      <a:r>
                        <a:rPr lang="en-US" sz="1000" dirty="0">
                          <a:hlinkClick r:id="rId7"/>
                        </a:rPr>
                        <a:t>NJEVDriven@firstenergycorp.com</a:t>
                      </a:r>
                      <a:endParaRPr lang="en-US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3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/>
                        <a:t>ORU / RECO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Email:</a:t>
                      </a:r>
                    </a:p>
                    <a:p>
                      <a:r>
                        <a:rPr lang="en-US" sz="1000" dirty="0">
                          <a:hlinkClick r:id="rId8"/>
                        </a:rPr>
                        <a:t>recoev@oru.com</a:t>
                      </a:r>
                      <a:r>
                        <a:rPr lang="en-US"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Visit:</a:t>
                      </a:r>
                    </a:p>
                    <a:p>
                      <a:r>
                        <a:rPr lang="en-US" sz="1000" dirty="0">
                          <a:hlinkClick r:id="rId9"/>
                        </a:rPr>
                        <a:t>https://www.oru.com/en/small-medium-sized-businesses/project-center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Email:</a:t>
                      </a:r>
                    </a:p>
                    <a:p>
                      <a:r>
                        <a:rPr lang="en-US" sz="1000" dirty="0">
                          <a:hlinkClick r:id="rId8"/>
                        </a:rPr>
                        <a:t>recoev@oru.com</a:t>
                      </a:r>
                      <a:r>
                        <a:rPr lang="en-US" sz="1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272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PSE&amp;G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Email: </a:t>
                      </a:r>
                    </a:p>
                    <a:p>
                      <a:r>
                        <a:rPr lang="en-US" sz="1000" dirty="0">
                          <a:hlinkClick r:id="rId10"/>
                        </a:rPr>
                        <a:t>PSEG-Electric.Vehicles@pseg.com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Visit:</a:t>
                      </a:r>
                    </a:p>
                    <a:p>
                      <a:r>
                        <a:rPr lang="en-US" sz="1000" dirty="0">
                          <a:hlinkClick r:id="rId11"/>
                        </a:rPr>
                        <a:t>Upgrades and New Installations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Or Email:</a:t>
                      </a:r>
                    </a:p>
                    <a:p>
                      <a:r>
                        <a:rPr lang="en-US" sz="1000" dirty="0">
                          <a:hlinkClick r:id="rId10"/>
                        </a:rPr>
                        <a:t>PSEG-Electric.Vehicles@pseg.com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Email: </a:t>
                      </a:r>
                    </a:p>
                    <a:p>
                      <a:r>
                        <a:rPr lang="en-US" sz="1000" dirty="0">
                          <a:hlinkClick r:id="rId10"/>
                        </a:rPr>
                        <a:t>PSEG-Electric.Vehicles@pseg.com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8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53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723D3E-AE0B-9709-A4F2-A3934B6A569E}"/>
              </a:ext>
            </a:extLst>
          </p:cNvPr>
          <p:cNvSpPr txBox="1">
            <a:spLocks/>
          </p:cNvSpPr>
          <p:nvPr/>
        </p:nvSpPr>
        <p:spPr>
          <a:xfrm>
            <a:off x="626495" y="232869"/>
            <a:ext cx="7886700" cy="4270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rgbClr val="2E3F54"/>
                </a:solidFill>
              </a:rPr>
              <a:t>Typical Construction Timelines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85465"/>
              </p:ext>
            </p:extLst>
          </p:nvPr>
        </p:nvGraphicFramePr>
        <p:xfrm>
          <a:off x="980236" y="1548222"/>
          <a:ext cx="7183527" cy="296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0700E4-1130-D720-97E2-B4F596D25AFD}"/>
              </a:ext>
            </a:extLst>
          </p:cNvPr>
          <p:cNvSpPr txBox="1"/>
          <p:nvPr/>
        </p:nvSpPr>
        <p:spPr>
          <a:xfrm>
            <a:off x="958285" y="743549"/>
            <a:ext cx="2743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Issues that may impact schedule: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Supply chain 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Site operations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3E7B7-C8F1-54BD-0961-40DB0229217F}"/>
              </a:ext>
            </a:extLst>
          </p:cNvPr>
          <p:cNvSpPr txBox="1"/>
          <p:nvPr/>
        </p:nvSpPr>
        <p:spPr>
          <a:xfrm>
            <a:off x="3386929" y="943984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Permitting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EBD99-F415-F55D-CC51-FAC8DBA07FEF}"/>
              </a:ext>
            </a:extLst>
          </p:cNvPr>
          <p:cNvSpPr txBox="1"/>
          <p:nvPr/>
        </p:nvSpPr>
        <p:spPr>
          <a:xfrm>
            <a:off x="5148672" y="947641"/>
            <a:ext cx="29667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Amperage and load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to available 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F7372-7D5F-AFB9-08C4-9C787ACC9363}"/>
              </a:ext>
            </a:extLst>
          </p:cNvPr>
          <p:cNvSpPr txBox="1">
            <a:spLocks/>
          </p:cNvSpPr>
          <p:nvPr/>
        </p:nvSpPr>
        <p:spPr>
          <a:xfrm>
            <a:off x="7647264" y="4660106"/>
            <a:ext cx="12397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BFA6FB-95A3-4A80-9B08-A176DC0622C9}" type="slidenum">
              <a:rPr lang="en-US" sz="800">
                <a:solidFill>
                  <a:schemeClr val="tx2"/>
                </a:solidFill>
              </a:rPr>
              <a:pPr algn="r"/>
              <a:t>11</a:t>
            </a:fld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E93AB-1B27-B941-4A97-174494585479}"/>
              </a:ext>
            </a:extLst>
          </p:cNvPr>
          <p:cNvSpPr txBox="1"/>
          <p:nvPr/>
        </p:nvSpPr>
        <p:spPr>
          <a:xfrm>
            <a:off x="1850746" y="4637840"/>
            <a:ext cx="561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*Individual site timelines can vary significantly</a:t>
            </a:r>
          </a:p>
        </p:txBody>
      </p:sp>
    </p:spTree>
    <p:extLst>
      <p:ext uri="{BB962C8B-B14F-4D97-AF65-F5344CB8AC3E}">
        <p14:creationId xmlns:p14="http://schemas.microsoft.com/office/powerpoint/2010/main" val="184567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uestion marks in a line and one question mark is lit">
            <a:extLst>
              <a:ext uri="{FF2B5EF4-FFF2-40B4-BE49-F238E27FC236}">
                <a16:creationId xmlns:a16="http://schemas.microsoft.com/office/drawing/2014/main" id="{F93AF8D9-ACF9-2F67-146B-39E4C5814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" r="23297" b="6894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i="1" dirty="0">
                <a:solidFill>
                  <a:srgbClr val="2E3F54"/>
                </a:solidFill>
              </a:rPr>
              <a:t>Questions??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07EFC-064A-4AD8-8DFD-855DACBE3DB2}"/>
              </a:ext>
            </a:extLst>
          </p:cNvPr>
          <p:cNvSpPr/>
          <p:nvPr/>
        </p:nvSpPr>
        <p:spPr>
          <a:xfrm>
            <a:off x="226771" y="299923"/>
            <a:ext cx="958291" cy="54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FBB59605-2404-ABCE-4FB5-0A78728F93CD}"/>
              </a:ext>
            </a:extLst>
          </p:cNvPr>
          <p:cNvSpPr/>
          <p:nvPr/>
        </p:nvSpPr>
        <p:spPr>
          <a:xfrm>
            <a:off x="402336" y="1"/>
            <a:ext cx="2538374" cy="2062886"/>
          </a:xfrm>
          <a:prstGeom prst="flowChartDocument">
            <a:avLst/>
          </a:prstGeom>
          <a:solidFill>
            <a:srgbClr val="2E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1BE5CB-16FC-CBD0-8DC4-627853F8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Jersey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Electric Distribution Companies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1C7CA-08CC-55D8-D99F-32749299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82" y="70209"/>
            <a:ext cx="3250240" cy="537229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1DBBFD2-35C1-1A25-1DE2-505865766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71182"/>
              </p:ext>
            </p:extLst>
          </p:nvPr>
        </p:nvGraphicFramePr>
        <p:xfrm>
          <a:off x="899769" y="2517756"/>
          <a:ext cx="3383280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66235108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890676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EDC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Acronym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3860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Atlantic City Electric</a:t>
                      </a:r>
                    </a:p>
                    <a:p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Exelon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2899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Jersey Central Power &amp; Light</a:t>
                      </a:r>
                    </a:p>
                    <a:p>
                      <a:r>
                        <a:rPr lang="en-US" sz="11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FirstEnergy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JCP&amp;L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534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 &amp; Rockland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Rockland Electric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ORU / RECO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766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Public Service Electric &amp; Gas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PSE&amp;G</a:t>
                      </a:r>
                    </a:p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43162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BFE5A61-8DCB-6799-299B-D2C42F12819D}"/>
              </a:ext>
            </a:extLst>
          </p:cNvPr>
          <p:cNvSpPr txBox="1">
            <a:spLocks/>
          </p:cNvSpPr>
          <p:nvPr/>
        </p:nvSpPr>
        <p:spPr>
          <a:xfrm>
            <a:off x="7647264" y="4660106"/>
            <a:ext cx="12397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67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BFA6FB-95A3-4A80-9B08-A176DC0622C9}" type="slidenum">
              <a:rPr lang="en-US" sz="800" smtClean="0"/>
              <a:pPr/>
              <a:t>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0015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15D81DC-FA85-11BD-E8ED-30E12AB18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47264" y="4660106"/>
            <a:ext cx="1239781" cy="273844"/>
          </a:xfrm>
        </p:spPr>
        <p:txBody>
          <a:bodyPr/>
          <a:lstStyle/>
          <a:p>
            <a:fld id="{E7BFA6FB-95A3-4A80-9B08-A176DC0622C9}" type="slidenum">
              <a:rPr lang="en-US" sz="800" smtClean="0"/>
              <a:pPr/>
              <a:t>3</a:t>
            </a:fld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4F41CF-9848-463E-5DDB-023DBE38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E3F54"/>
                </a:solidFill>
              </a:rPr>
              <a:t>Common Industry Terms &amp; Concepts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B4A593-7CC9-D2DC-0336-D34A7E118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67774"/>
              </p:ext>
            </p:extLst>
          </p:nvPr>
        </p:nvGraphicFramePr>
        <p:xfrm>
          <a:off x="306179" y="855045"/>
          <a:ext cx="2634972" cy="1828800"/>
        </p:xfrm>
        <a:graphic>
          <a:graphicData uri="http://schemas.openxmlformats.org/drawingml/2006/table">
            <a:tbl>
              <a:tblPr/>
              <a:tblGrid>
                <a:gridCol w="531852">
                  <a:extLst>
                    <a:ext uri="{9D8B030D-6E8A-4147-A177-3AD203B41FA5}">
                      <a16:colId xmlns:a16="http://schemas.microsoft.com/office/drawing/2014/main" val="16136453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9635054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Key EV Acronyms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84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Battery Electric Vehicle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8358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DCFC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 Current Fast Charger (Level 3)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60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Internal Combustion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Engine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4476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Light-Duty Vehicle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80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MHDV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Medium/Heavy-Duty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Vehicle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759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Plug-In Hybrid Electric Vehicle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9535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Plug-In Electric Vehicles=BEV+PHEV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4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of Charge (% charge of battery)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434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ZEV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Zero Emission Vehicle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0496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E4E9B3-8867-20D0-BC0D-3865C1E1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93647"/>
              </p:ext>
            </p:extLst>
          </p:nvPr>
        </p:nvGraphicFramePr>
        <p:xfrm>
          <a:off x="3155323" y="855045"/>
          <a:ext cx="5637170" cy="1645920"/>
        </p:xfrm>
        <a:graphic>
          <a:graphicData uri="http://schemas.openxmlformats.org/drawingml/2006/table">
            <a:tbl>
              <a:tblPr/>
              <a:tblGrid>
                <a:gridCol w="1005840">
                  <a:extLst>
                    <a:ext uri="{9D8B030D-6E8A-4147-A177-3AD203B41FA5}">
                      <a16:colId xmlns:a16="http://schemas.microsoft.com/office/drawing/2014/main" val="161364538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75481707"/>
                    </a:ext>
                  </a:extLst>
                </a:gridCol>
                <a:gridCol w="513418">
                  <a:extLst>
                    <a:ext uri="{9D8B030D-6E8A-4147-A177-3AD203B41FA5}">
                      <a16:colId xmlns:a16="http://schemas.microsoft.com/office/drawing/2014/main" val="19895809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396350544"/>
                    </a:ext>
                  </a:extLst>
                </a:gridCol>
                <a:gridCol w="1831912">
                  <a:extLst>
                    <a:ext uri="{9D8B030D-6E8A-4147-A177-3AD203B41FA5}">
                      <a16:colId xmlns:a16="http://schemas.microsoft.com/office/drawing/2014/main" val="159412052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 Charging Basics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4842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Charging Level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kW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Power Details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 per time charged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7297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1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Trickle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1-2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Volts, Alternating Current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~2-5 miles per hour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8358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2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Fast*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7-19+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Volts, Alternating Current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~25 miles per hour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4476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 3 - DCFC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 Fast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30+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Typically, 150kW and climbing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 Current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~5 miles per minute (to 80% SOC)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~80% charged in 15-30 minutes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80125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Industry-accepted vernacular, takes ~3 to 4 hours to reach full charge</a:t>
                      </a: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2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338672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BE8BE657-7EB9-4394-D9C6-3CA9806E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252" y="2988686"/>
            <a:ext cx="6319496" cy="1323439"/>
          </a:xfrm>
          <a:prstGeom prst="rect">
            <a:avLst/>
          </a:prstGeom>
          <a:noFill/>
          <a:ln w="12700">
            <a:solidFill>
              <a:srgbClr val="1C729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+mn-lt"/>
              </a:rPr>
              <a:t>EV mile is 70% cleaner than ICE mile</a:t>
            </a:r>
            <a:endParaRPr lang="en-US" altLang="en-US" sz="1200" b="1" dirty="0">
              <a:solidFill>
                <a:srgbClr val="1C7298"/>
              </a:solidFill>
              <a:latin typeface="+mn-lt"/>
            </a:endParaRPr>
          </a:p>
          <a:p>
            <a:pPr marL="2857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1C7298"/>
                </a:solidFill>
                <a:latin typeface="+mn-lt"/>
              </a:rPr>
              <a:t>PEVs are roughly 2x more efficient at converting primary energy into motion</a:t>
            </a:r>
          </a:p>
          <a:p>
            <a:pPr marL="2857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1C7298"/>
                </a:solidFill>
                <a:latin typeface="+mn-lt"/>
              </a:rPr>
              <a:t>PEVs do not consume electricity when idling</a:t>
            </a:r>
          </a:p>
          <a:p>
            <a:pPr marL="2857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1C7298"/>
                </a:solidFill>
                <a:latin typeface="+mn-lt"/>
              </a:rPr>
              <a:t>PEVs use re-generative braking</a:t>
            </a:r>
          </a:p>
          <a:p>
            <a:pPr marL="285750" lvl="1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1C7298"/>
                </a:solidFill>
                <a:latin typeface="+mn-lt"/>
              </a:rPr>
              <a:t>PEVs require minimal maintenance</a:t>
            </a:r>
          </a:p>
        </p:txBody>
      </p:sp>
    </p:spTree>
    <p:extLst>
      <p:ext uri="{BB962C8B-B14F-4D97-AF65-F5344CB8AC3E}">
        <p14:creationId xmlns:p14="http://schemas.microsoft.com/office/powerpoint/2010/main" val="383351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188303" y="2052180"/>
            <a:ext cx="1433681" cy="1219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6" name="object 6"/>
          <p:cNvSpPr/>
          <p:nvPr/>
        </p:nvSpPr>
        <p:spPr>
          <a:xfrm>
            <a:off x="320039" y="3190711"/>
            <a:ext cx="8442008" cy="0"/>
          </a:xfrm>
          <a:custGeom>
            <a:avLst/>
            <a:gdLst/>
            <a:ahLst/>
            <a:cxnLst/>
            <a:rect l="l" t="t" r="r" b="b"/>
            <a:pathLst>
              <a:path w="11256010">
                <a:moveTo>
                  <a:pt x="0" y="0"/>
                </a:moveTo>
                <a:lnTo>
                  <a:pt x="11255629" y="0"/>
                </a:lnTo>
              </a:path>
            </a:pathLst>
          </a:custGeom>
          <a:ln w="57150">
            <a:solidFill>
              <a:srgbClr val="54545A"/>
            </a:solidFill>
          </a:ln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7" name="object 7"/>
          <p:cNvSpPr txBox="1"/>
          <p:nvPr/>
        </p:nvSpPr>
        <p:spPr>
          <a:xfrm>
            <a:off x="4739640" y="3260482"/>
            <a:ext cx="852488" cy="352180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154305" marR="3810" indent="-145256">
              <a:lnSpc>
                <a:spcPts val="1260"/>
              </a:lnSpc>
              <a:spcBef>
                <a:spcPts val="146"/>
              </a:spcBef>
            </a:pPr>
            <a:r>
              <a:rPr sz="1088" b="1" spc="4" dirty="0">
                <a:solidFill>
                  <a:srgbClr val="00138B"/>
                </a:solidFill>
                <a:latin typeface="Arial"/>
                <a:cs typeface="Arial"/>
              </a:rPr>
              <a:t>Empire</a:t>
            </a:r>
            <a:r>
              <a:rPr sz="1088" b="1" spc="-172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State 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Building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6756" y="3260481"/>
            <a:ext cx="790575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Large</a:t>
            </a:r>
            <a:r>
              <a:rPr sz="1088" b="1" spc="-120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11" dirty="0">
                <a:solidFill>
                  <a:srgbClr val="00138B"/>
                </a:solidFill>
                <a:latin typeface="Arial"/>
                <a:cs typeface="Arial"/>
              </a:rPr>
              <a:t>Town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3181" y="1657424"/>
            <a:ext cx="568643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9-10</a:t>
            </a:r>
            <a:r>
              <a:rPr sz="1088" b="1" spc="-109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3161" y="998103"/>
            <a:ext cx="522446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20+</a:t>
            </a:r>
            <a:r>
              <a:rPr sz="1088" b="1" spc="-153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6643" y="1851734"/>
            <a:ext cx="377666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9</a:t>
            </a:r>
            <a:r>
              <a:rPr sz="1088" b="1" spc="-64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00913" y="3204141"/>
            <a:ext cx="1467326" cy="617541"/>
          </a:xfrm>
          <a:prstGeom prst="rect">
            <a:avLst/>
          </a:prstGeom>
        </p:spPr>
        <p:txBody>
          <a:bodyPr vert="horz" wrap="square" lIns="0" tIns="64770" rIns="0" bIns="0" rtlCol="0">
            <a:spAutoFit/>
          </a:bodyPr>
          <a:lstStyle/>
          <a:p>
            <a:pPr algn="ctr">
              <a:spcBef>
                <a:spcPts val="510"/>
              </a:spcBef>
            </a:pP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MD/HD</a:t>
            </a:r>
            <a:r>
              <a:rPr sz="1088" b="1" spc="-135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dirty="0">
                <a:solidFill>
                  <a:srgbClr val="00138B"/>
                </a:solidFill>
                <a:latin typeface="Arial"/>
                <a:cs typeface="Arial"/>
              </a:rPr>
              <a:t>Highway</a:t>
            </a:r>
            <a:r>
              <a:rPr sz="1088" b="1" spc="-135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19" dirty="0">
                <a:solidFill>
                  <a:srgbClr val="00138B"/>
                </a:solidFill>
                <a:latin typeface="Arial"/>
                <a:cs typeface="Arial"/>
              </a:rPr>
              <a:t>Plaza</a:t>
            </a:r>
            <a:endParaRPr sz="1088" dirty="0">
              <a:latin typeface="Arial"/>
              <a:cs typeface="Arial"/>
            </a:endParaRPr>
          </a:p>
          <a:p>
            <a:pPr marR="12383" algn="ctr">
              <a:lnSpc>
                <a:spcPts val="1283"/>
              </a:lnSpc>
              <a:spcBef>
                <a:spcPts val="439"/>
              </a:spcBef>
            </a:pPr>
            <a:r>
              <a:rPr sz="1088" spc="-4" dirty="0">
                <a:solidFill>
                  <a:srgbClr val="00138B"/>
                </a:solidFill>
                <a:latin typeface="Arial"/>
                <a:cs typeface="Arial"/>
              </a:rPr>
              <a:t>10 x 350 </a:t>
            </a:r>
            <a:r>
              <a:rPr sz="1088" spc="-8" dirty="0">
                <a:solidFill>
                  <a:srgbClr val="00138B"/>
                </a:solidFill>
                <a:latin typeface="Arial"/>
                <a:cs typeface="Arial"/>
              </a:rPr>
              <a:t>kW</a:t>
            </a:r>
            <a:r>
              <a:rPr sz="1088" spc="-217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spc="-4" dirty="0">
                <a:solidFill>
                  <a:srgbClr val="00138B"/>
                </a:solidFill>
                <a:latin typeface="Arial"/>
                <a:cs typeface="Arial"/>
              </a:rPr>
              <a:t>+</a:t>
            </a:r>
            <a:endParaRPr sz="1088" dirty="0">
              <a:latin typeface="Arial"/>
              <a:cs typeface="Arial"/>
            </a:endParaRPr>
          </a:p>
          <a:p>
            <a:pPr marR="10953" algn="ctr">
              <a:lnSpc>
                <a:spcPts val="1283"/>
              </a:lnSpc>
            </a:pPr>
            <a:r>
              <a:rPr sz="1088" spc="-4" dirty="0">
                <a:solidFill>
                  <a:srgbClr val="00138B"/>
                </a:solidFill>
                <a:latin typeface="Arial"/>
                <a:cs typeface="Arial"/>
              </a:rPr>
              <a:t>10 x 2 </a:t>
            </a:r>
            <a:r>
              <a:rPr sz="1088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r>
              <a:rPr sz="1088" spc="-233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spc="-4" dirty="0">
                <a:solidFill>
                  <a:srgbClr val="00138B"/>
                </a:solidFill>
                <a:latin typeface="Arial"/>
                <a:cs typeface="Arial"/>
              </a:rPr>
              <a:t>Chargers</a:t>
            </a:r>
            <a:r>
              <a:rPr sz="1069" spc="-5" baseline="23391" dirty="0">
                <a:solidFill>
                  <a:srgbClr val="00138B"/>
                </a:solidFill>
                <a:latin typeface="Arial"/>
                <a:cs typeface="Arial"/>
              </a:rPr>
              <a:t>2</a:t>
            </a:r>
            <a:endParaRPr sz="1069" baseline="2339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7623" y="801603"/>
            <a:ext cx="560546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23.5</a:t>
            </a:r>
            <a:r>
              <a:rPr sz="1088" b="1" spc="-113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8658" y="3260482"/>
            <a:ext cx="895350" cy="352180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139065" marR="3810" indent="-129540">
              <a:lnSpc>
                <a:spcPts val="1260"/>
              </a:lnSpc>
              <a:spcBef>
                <a:spcPts val="146"/>
              </a:spcBef>
            </a:pP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Initial</a:t>
            </a:r>
            <a:r>
              <a:rPr sz="1088" b="1" spc="-191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4" dirty="0">
                <a:solidFill>
                  <a:srgbClr val="00138B"/>
                </a:solidFill>
                <a:latin typeface="Arial"/>
                <a:cs typeface="Arial"/>
              </a:rPr>
              <a:t>Service  </a:t>
            </a:r>
            <a:r>
              <a:rPr sz="1088" b="1" dirty="0">
                <a:solidFill>
                  <a:srgbClr val="00138B"/>
                </a:solidFill>
                <a:latin typeface="Arial"/>
                <a:cs typeface="Arial"/>
              </a:rPr>
              <a:t>Requests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7008" y="2260833"/>
            <a:ext cx="568643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dirty="0">
                <a:solidFill>
                  <a:srgbClr val="00138B"/>
                </a:solidFill>
                <a:latin typeface="Arial"/>
                <a:cs typeface="Arial"/>
              </a:rPr>
              <a:t>~1-5</a:t>
            </a:r>
            <a:r>
              <a:rPr sz="1088" b="1" spc="-165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8181" y="1857212"/>
            <a:ext cx="1363979" cy="1363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17" name="object 17"/>
          <p:cNvSpPr/>
          <p:nvPr/>
        </p:nvSpPr>
        <p:spPr>
          <a:xfrm>
            <a:off x="747208" y="2743820"/>
            <a:ext cx="109967" cy="158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18" name="object 18"/>
          <p:cNvSpPr/>
          <p:nvPr/>
        </p:nvSpPr>
        <p:spPr>
          <a:xfrm>
            <a:off x="853440" y="2733511"/>
            <a:ext cx="167639" cy="175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19" name="object 19"/>
          <p:cNvSpPr/>
          <p:nvPr/>
        </p:nvSpPr>
        <p:spPr>
          <a:xfrm>
            <a:off x="883024" y="2568112"/>
            <a:ext cx="105185" cy="151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0" name="object 20"/>
          <p:cNvSpPr/>
          <p:nvPr/>
        </p:nvSpPr>
        <p:spPr>
          <a:xfrm>
            <a:off x="5974081" y="1247611"/>
            <a:ext cx="998219" cy="1950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1" name="object 21"/>
          <p:cNvSpPr txBox="1"/>
          <p:nvPr/>
        </p:nvSpPr>
        <p:spPr>
          <a:xfrm>
            <a:off x="2165794" y="3260482"/>
            <a:ext cx="561023" cy="352180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9525" marR="3810" indent="60484">
              <a:lnSpc>
                <a:spcPts val="1260"/>
              </a:lnSpc>
              <a:spcBef>
                <a:spcPts val="146"/>
              </a:spcBef>
            </a:pP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Sports  St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a</a:t>
            </a: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dium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8560" y="2173203"/>
            <a:ext cx="530066" cy="17607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88" b="1" spc="4" dirty="0">
                <a:solidFill>
                  <a:srgbClr val="00138B"/>
                </a:solidFill>
                <a:latin typeface="Arial"/>
                <a:cs typeface="Arial"/>
              </a:rPr>
              <a:t>~5+</a:t>
            </a:r>
            <a:r>
              <a:rPr sz="1088" b="1" spc="-146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-8" dirty="0">
                <a:solidFill>
                  <a:srgbClr val="00138B"/>
                </a:solidFill>
                <a:latin typeface="Arial"/>
                <a:cs typeface="Arial"/>
              </a:rPr>
              <a:t>MW</a:t>
            </a:r>
            <a:endParaRPr sz="1088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43100" y="2299170"/>
            <a:ext cx="1005840" cy="1005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4" name="object 24"/>
          <p:cNvSpPr txBox="1"/>
          <p:nvPr/>
        </p:nvSpPr>
        <p:spPr>
          <a:xfrm>
            <a:off x="3193256" y="3204142"/>
            <a:ext cx="1223486" cy="451534"/>
          </a:xfrm>
          <a:prstGeom prst="rect">
            <a:avLst/>
          </a:prstGeom>
        </p:spPr>
        <p:txBody>
          <a:bodyPr vert="horz" wrap="square" lIns="0" tIns="64770" rIns="0" bIns="0" rtlCol="0">
            <a:spAutoFit/>
          </a:bodyPr>
          <a:lstStyle/>
          <a:p>
            <a:pPr algn="ctr">
              <a:spcBef>
                <a:spcPts val="510"/>
              </a:spcBef>
            </a:pPr>
            <a:r>
              <a:rPr sz="1088" b="1" spc="-4" dirty="0">
                <a:solidFill>
                  <a:srgbClr val="00138B"/>
                </a:solidFill>
                <a:latin typeface="Arial"/>
                <a:cs typeface="Arial"/>
              </a:rPr>
              <a:t>Transit Bus</a:t>
            </a:r>
            <a:r>
              <a:rPr sz="1088" b="1" spc="-236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b="1" spc="8" dirty="0">
                <a:solidFill>
                  <a:srgbClr val="00138B"/>
                </a:solidFill>
                <a:latin typeface="Arial"/>
                <a:cs typeface="Arial"/>
              </a:rPr>
              <a:t>Depot</a:t>
            </a:r>
            <a:endParaRPr sz="1088" dirty="0">
              <a:latin typeface="Arial"/>
              <a:cs typeface="Arial"/>
            </a:endParaRPr>
          </a:p>
          <a:p>
            <a:pPr algn="ctr">
              <a:spcBef>
                <a:spcPts val="439"/>
              </a:spcBef>
            </a:pPr>
            <a:r>
              <a:rPr sz="1088" spc="-4" dirty="0">
                <a:solidFill>
                  <a:srgbClr val="00138B"/>
                </a:solidFill>
                <a:latin typeface="Arial"/>
                <a:cs typeface="Arial"/>
              </a:rPr>
              <a:t>150</a:t>
            </a:r>
            <a:r>
              <a:rPr sz="1088" spc="-75" dirty="0">
                <a:solidFill>
                  <a:srgbClr val="00138B"/>
                </a:solidFill>
                <a:latin typeface="Arial"/>
                <a:cs typeface="Arial"/>
              </a:rPr>
              <a:t> </a:t>
            </a:r>
            <a:r>
              <a:rPr sz="1088" spc="-4" dirty="0">
                <a:solidFill>
                  <a:srgbClr val="00138B"/>
                </a:solidFill>
                <a:latin typeface="Arial"/>
                <a:cs typeface="Arial"/>
              </a:rPr>
              <a:t>Buses</a:t>
            </a:r>
            <a:r>
              <a:rPr sz="1069" spc="-5" baseline="23391" dirty="0">
                <a:solidFill>
                  <a:srgbClr val="00138B"/>
                </a:solidFill>
                <a:latin typeface="Arial"/>
                <a:cs typeface="Arial"/>
              </a:rPr>
              <a:t>1</a:t>
            </a:r>
            <a:endParaRPr sz="1069" baseline="23391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06795" y="2781913"/>
            <a:ext cx="69119" cy="67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6" name="object 26"/>
          <p:cNvSpPr/>
          <p:nvPr/>
        </p:nvSpPr>
        <p:spPr>
          <a:xfrm>
            <a:off x="1414154" y="2781913"/>
            <a:ext cx="69119" cy="67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7" name="object 27"/>
          <p:cNvSpPr/>
          <p:nvPr/>
        </p:nvSpPr>
        <p:spPr>
          <a:xfrm>
            <a:off x="1154955" y="2663159"/>
            <a:ext cx="380524" cy="152876"/>
          </a:xfrm>
          <a:custGeom>
            <a:avLst/>
            <a:gdLst/>
            <a:ahLst/>
            <a:cxnLst/>
            <a:rect l="l" t="t" r="r" b="b"/>
            <a:pathLst>
              <a:path w="507364" h="203835">
                <a:moveTo>
                  <a:pt x="279934" y="0"/>
                </a:moveTo>
                <a:lnTo>
                  <a:pt x="111167" y="0"/>
                </a:lnTo>
                <a:lnTo>
                  <a:pt x="102149" y="839"/>
                </a:lnTo>
                <a:lnTo>
                  <a:pt x="2303" y="88217"/>
                </a:lnTo>
                <a:lnTo>
                  <a:pt x="0" y="93872"/>
                </a:lnTo>
                <a:lnTo>
                  <a:pt x="0" y="158338"/>
                </a:lnTo>
                <a:lnTo>
                  <a:pt x="3635" y="175904"/>
                </a:lnTo>
                <a:lnTo>
                  <a:pt x="13535" y="190289"/>
                </a:lnTo>
                <a:lnTo>
                  <a:pt x="28187" y="200008"/>
                </a:lnTo>
                <a:lnTo>
                  <a:pt x="46079" y="203578"/>
                </a:lnTo>
                <a:lnTo>
                  <a:pt x="51839" y="203578"/>
                </a:lnTo>
                <a:lnTo>
                  <a:pt x="56798" y="179306"/>
                </a:lnTo>
                <a:lnTo>
                  <a:pt x="70343" y="159540"/>
                </a:lnTo>
                <a:lnTo>
                  <a:pt x="90476" y="146242"/>
                </a:lnTo>
                <a:lnTo>
                  <a:pt x="115199" y="141373"/>
                </a:lnTo>
                <a:lnTo>
                  <a:pt x="505707" y="141373"/>
                </a:lnTo>
                <a:lnTo>
                  <a:pt x="502332" y="125071"/>
                </a:lnTo>
                <a:lnTo>
                  <a:pt x="489957" y="107090"/>
                </a:lnTo>
                <a:lnTo>
                  <a:pt x="471643" y="94941"/>
                </a:lnTo>
                <a:lnTo>
                  <a:pt x="449278" y="90479"/>
                </a:lnTo>
                <a:lnTo>
                  <a:pt x="32831" y="90479"/>
                </a:lnTo>
                <a:lnTo>
                  <a:pt x="99647" y="24881"/>
                </a:lnTo>
                <a:lnTo>
                  <a:pt x="105407" y="22619"/>
                </a:lnTo>
                <a:lnTo>
                  <a:pt x="322636" y="22619"/>
                </a:lnTo>
                <a:lnTo>
                  <a:pt x="312766" y="13006"/>
                </a:lnTo>
                <a:lnTo>
                  <a:pt x="305773" y="7395"/>
                </a:lnTo>
                <a:lnTo>
                  <a:pt x="297862" y="3322"/>
                </a:lnTo>
                <a:lnTo>
                  <a:pt x="289195" y="839"/>
                </a:lnTo>
                <a:lnTo>
                  <a:pt x="279934" y="0"/>
                </a:lnTo>
                <a:close/>
              </a:path>
              <a:path w="507364" h="203835">
                <a:moveTo>
                  <a:pt x="391678" y="141373"/>
                </a:moveTo>
                <a:lnTo>
                  <a:pt x="115199" y="141373"/>
                </a:lnTo>
                <a:lnTo>
                  <a:pt x="139922" y="146242"/>
                </a:lnTo>
                <a:lnTo>
                  <a:pt x="160055" y="159540"/>
                </a:lnTo>
                <a:lnTo>
                  <a:pt x="173600" y="179306"/>
                </a:lnTo>
                <a:lnTo>
                  <a:pt x="178559" y="203578"/>
                </a:lnTo>
                <a:lnTo>
                  <a:pt x="328318" y="203578"/>
                </a:lnTo>
                <a:lnTo>
                  <a:pt x="333277" y="179306"/>
                </a:lnTo>
                <a:lnTo>
                  <a:pt x="346822" y="159540"/>
                </a:lnTo>
                <a:lnTo>
                  <a:pt x="366955" y="146242"/>
                </a:lnTo>
                <a:lnTo>
                  <a:pt x="391678" y="141373"/>
                </a:lnTo>
                <a:close/>
              </a:path>
              <a:path w="507364" h="203835">
                <a:moveTo>
                  <a:pt x="505707" y="141373"/>
                </a:moveTo>
                <a:lnTo>
                  <a:pt x="391678" y="141373"/>
                </a:lnTo>
                <a:lnTo>
                  <a:pt x="416401" y="146242"/>
                </a:lnTo>
                <a:lnTo>
                  <a:pt x="436534" y="159540"/>
                </a:lnTo>
                <a:lnTo>
                  <a:pt x="450079" y="179306"/>
                </a:lnTo>
                <a:lnTo>
                  <a:pt x="455038" y="203578"/>
                </a:lnTo>
                <a:lnTo>
                  <a:pt x="483837" y="203578"/>
                </a:lnTo>
                <a:lnTo>
                  <a:pt x="492783" y="201793"/>
                </a:lnTo>
                <a:lnTo>
                  <a:pt x="500109" y="196933"/>
                </a:lnTo>
                <a:lnTo>
                  <a:pt x="505059" y="189741"/>
                </a:lnTo>
                <a:lnTo>
                  <a:pt x="506877" y="180958"/>
                </a:lnTo>
                <a:lnTo>
                  <a:pt x="506877" y="147028"/>
                </a:lnTo>
                <a:lnTo>
                  <a:pt x="505707" y="141373"/>
                </a:lnTo>
                <a:close/>
              </a:path>
              <a:path w="507364" h="203835">
                <a:moveTo>
                  <a:pt x="201599" y="22619"/>
                </a:moveTo>
                <a:lnTo>
                  <a:pt x="178559" y="22619"/>
                </a:lnTo>
                <a:lnTo>
                  <a:pt x="178559" y="90479"/>
                </a:lnTo>
                <a:lnTo>
                  <a:pt x="201599" y="90479"/>
                </a:lnTo>
                <a:lnTo>
                  <a:pt x="201599" y="22619"/>
                </a:lnTo>
                <a:close/>
              </a:path>
              <a:path w="507364" h="203835">
                <a:moveTo>
                  <a:pt x="322636" y="22619"/>
                </a:moveTo>
                <a:lnTo>
                  <a:pt x="286846" y="22619"/>
                </a:lnTo>
                <a:lnTo>
                  <a:pt x="292606" y="24881"/>
                </a:lnTo>
                <a:lnTo>
                  <a:pt x="296638" y="29405"/>
                </a:lnTo>
                <a:lnTo>
                  <a:pt x="358846" y="90479"/>
                </a:lnTo>
                <a:lnTo>
                  <a:pt x="395134" y="90479"/>
                </a:lnTo>
                <a:lnTo>
                  <a:pt x="389374" y="88217"/>
                </a:lnTo>
                <a:lnTo>
                  <a:pt x="385342" y="83693"/>
                </a:lnTo>
                <a:lnTo>
                  <a:pt x="322636" y="22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8" name="object 28"/>
          <p:cNvSpPr/>
          <p:nvPr/>
        </p:nvSpPr>
        <p:spPr>
          <a:xfrm>
            <a:off x="1193835" y="3092678"/>
            <a:ext cx="60479" cy="59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29" name="object 29"/>
          <p:cNvSpPr/>
          <p:nvPr/>
        </p:nvSpPr>
        <p:spPr>
          <a:xfrm>
            <a:off x="1444394" y="3092678"/>
            <a:ext cx="60479" cy="59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0" name="object 30"/>
          <p:cNvSpPr/>
          <p:nvPr/>
        </p:nvSpPr>
        <p:spPr>
          <a:xfrm>
            <a:off x="1154954" y="2944235"/>
            <a:ext cx="241935" cy="101918"/>
          </a:xfrm>
          <a:custGeom>
            <a:avLst/>
            <a:gdLst/>
            <a:ahLst/>
            <a:cxnLst/>
            <a:rect l="l" t="t" r="r" b="b"/>
            <a:pathLst>
              <a:path w="322580" h="135889">
                <a:moveTo>
                  <a:pt x="0" y="135718"/>
                </a:moveTo>
                <a:lnTo>
                  <a:pt x="322558" y="135718"/>
                </a:lnTo>
                <a:lnTo>
                  <a:pt x="322558" y="0"/>
                </a:lnTo>
                <a:lnTo>
                  <a:pt x="0" y="0"/>
                </a:lnTo>
                <a:lnTo>
                  <a:pt x="0" y="135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1" name="object 31"/>
          <p:cNvSpPr/>
          <p:nvPr/>
        </p:nvSpPr>
        <p:spPr>
          <a:xfrm>
            <a:off x="1414154" y="2969683"/>
            <a:ext cx="120959" cy="1526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2" name="object 32"/>
          <p:cNvSpPr/>
          <p:nvPr/>
        </p:nvSpPr>
        <p:spPr>
          <a:xfrm>
            <a:off x="1154954" y="3062990"/>
            <a:ext cx="241935" cy="59531"/>
          </a:xfrm>
          <a:custGeom>
            <a:avLst/>
            <a:gdLst/>
            <a:ahLst/>
            <a:cxnLst/>
            <a:rect l="l" t="t" r="r" b="b"/>
            <a:pathLst>
              <a:path w="322580" h="79375">
                <a:moveTo>
                  <a:pt x="322558" y="0"/>
                </a:moveTo>
                <a:lnTo>
                  <a:pt x="0" y="0"/>
                </a:lnTo>
                <a:lnTo>
                  <a:pt x="0" y="79169"/>
                </a:lnTo>
                <a:lnTo>
                  <a:pt x="34559" y="79169"/>
                </a:lnTo>
                <a:lnTo>
                  <a:pt x="39104" y="57212"/>
                </a:lnTo>
                <a:lnTo>
                  <a:pt x="51479" y="39231"/>
                </a:lnTo>
                <a:lnTo>
                  <a:pt x="69794" y="27081"/>
                </a:lnTo>
                <a:lnTo>
                  <a:pt x="92159" y="22619"/>
                </a:lnTo>
                <a:lnTo>
                  <a:pt x="322558" y="22619"/>
                </a:lnTo>
                <a:lnTo>
                  <a:pt x="322558" y="0"/>
                </a:lnTo>
                <a:close/>
              </a:path>
              <a:path w="322580" h="79375">
                <a:moveTo>
                  <a:pt x="322558" y="22619"/>
                </a:moveTo>
                <a:lnTo>
                  <a:pt x="92159" y="22619"/>
                </a:lnTo>
                <a:lnTo>
                  <a:pt x="114524" y="27081"/>
                </a:lnTo>
                <a:lnTo>
                  <a:pt x="132839" y="39231"/>
                </a:lnTo>
                <a:lnTo>
                  <a:pt x="145214" y="57212"/>
                </a:lnTo>
                <a:lnTo>
                  <a:pt x="149759" y="79169"/>
                </a:lnTo>
                <a:lnTo>
                  <a:pt x="322558" y="79169"/>
                </a:lnTo>
                <a:lnTo>
                  <a:pt x="322558" y="22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3" name="object 33"/>
          <p:cNvSpPr/>
          <p:nvPr/>
        </p:nvSpPr>
        <p:spPr>
          <a:xfrm>
            <a:off x="690135" y="2943812"/>
            <a:ext cx="380524" cy="187166"/>
          </a:xfrm>
          <a:custGeom>
            <a:avLst/>
            <a:gdLst/>
            <a:ahLst/>
            <a:cxnLst/>
            <a:rect l="l" t="t" r="r" b="b"/>
            <a:pathLst>
              <a:path w="507365" h="249554">
                <a:moveTo>
                  <a:pt x="445246" y="0"/>
                </a:moveTo>
                <a:lnTo>
                  <a:pt x="23039" y="0"/>
                </a:lnTo>
                <a:lnTo>
                  <a:pt x="14093" y="2111"/>
                </a:lnTo>
                <a:lnTo>
                  <a:pt x="6767" y="7139"/>
                </a:lnTo>
                <a:lnTo>
                  <a:pt x="1817" y="14393"/>
                </a:lnTo>
                <a:lnTo>
                  <a:pt x="0" y="23185"/>
                </a:lnTo>
                <a:lnTo>
                  <a:pt x="0" y="226763"/>
                </a:lnTo>
                <a:lnTo>
                  <a:pt x="1817" y="235546"/>
                </a:lnTo>
                <a:lnTo>
                  <a:pt x="6767" y="242738"/>
                </a:lnTo>
                <a:lnTo>
                  <a:pt x="14093" y="247598"/>
                </a:lnTo>
                <a:lnTo>
                  <a:pt x="23039" y="249383"/>
                </a:lnTo>
                <a:lnTo>
                  <a:pt x="24191" y="249383"/>
                </a:lnTo>
                <a:lnTo>
                  <a:pt x="23615" y="245990"/>
                </a:lnTo>
                <a:lnTo>
                  <a:pt x="23142" y="242738"/>
                </a:lnTo>
                <a:lnTo>
                  <a:pt x="39959" y="198135"/>
                </a:lnTo>
                <a:lnTo>
                  <a:pt x="80639" y="181524"/>
                </a:lnTo>
                <a:lnTo>
                  <a:pt x="506877" y="181524"/>
                </a:lnTo>
                <a:lnTo>
                  <a:pt x="506877" y="154380"/>
                </a:lnTo>
                <a:lnTo>
                  <a:pt x="506721" y="147594"/>
                </a:lnTo>
                <a:lnTo>
                  <a:pt x="403198" y="147594"/>
                </a:lnTo>
                <a:lnTo>
                  <a:pt x="368638" y="113664"/>
                </a:lnTo>
                <a:lnTo>
                  <a:pt x="23039" y="113664"/>
                </a:lnTo>
                <a:lnTo>
                  <a:pt x="23039" y="28274"/>
                </a:lnTo>
                <a:lnTo>
                  <a:pt x="28223" y="23185"/>
                </a:lnTo>
                <a:lnTo>
                  <a:pt x="485386" y="23185"/>
                </a:lnTo>
                <a:lnTo>
                  <a:pt x="485097" y="22425"/>
                </a:lnTo>
                <a:lnTo>
                  <a:pt x="474909" y="10603"/>
                </a:lnTo>
                <a:lnTo>
                  <a:pt x="461266" y="2809"/>
                </a:lnTo>
                <a:lnTo>
                  <a:pt x="445246" y="0"/>
                </a:lnTo>
                <a:close/>
              </a:path>
              <a:path w="507365" h="249554">
                <a:moveTo>
                  <a:pt x="403198" y="181524"/>
                </a:moveTo>
                <a:lnTo>
                  <a:pt x="80639" y="181524"/>
                </a:lnTo>
                <a:lnTo>
                  <a:pt x="103004" y="185986"/>
                </a:lnTo>
                <a:lnTo>
                  <a:pt x="121319" y="198135"/>
                </a:lnTo>
                <a:lnTo>
                  <a:pt x="133694" y="216116"/>
                </a:lnTo>
                <a:lnTo>
                  <a:pt x="138239" y="238073"/>
                </a:lnTo>
                <a:lnTo>
                  <a:pt x="138136" y="242738"/>
                </a:lnTo>
                <a:lnTo>
                  <a:pt x="137663" y="245990"/>
                </a:lnTo>
                <a:lnTo>
                  <a:pt x="137087" y="249383"/>
                </a:lnTo>
                <a:lnTo>
                  <a:pt x="346750" y="249383"/>
                </a:lnTo>
                <a:lnTo>
                  <a:pt x="346174" y="245990"/>
                </a:lnTo>
                <a:lnTo>
                  <a:pt x="345701" y="242738"/>
                </a:lnTo>
                <a:lnTo>
                  <a:pt x="345598" y="238073"/>
                </a:lnTo>
                <a:lnTo>
                  <a:pt x="350143" y="216116"/>
                </a:lnTo>
                <a:lnTo>
                  <a:pt x="362518" y="198135"/>
                </a:lnTo>
                <a:lnTo>
                  <a:pt x="380833" y="185986"/>
                </a:lnTo>
                <a:lnTo>
                  <a:pt x="403198" y="181524"/>
                </a:lnTo>
                <a:close/>
              </a:path>
              <a:path w="507365" h="249554">
                <a:moveTo>
                  <a:pt x="506877" y="181524"/>
                </a:moveTo>
                <a:lnTo>
                  <a:pt x="403198" y="181524"/>
                </a:lnTo>
                <a:lnTo>
                  <a:pt x="425563" y="185986"/>
                </a:lnTo>
                <a:lnTo>
                  <a:pt x="443878" y="198135"/>
                </a:lnTo>
                <a:lnTo>
                  <a:pt x="456253" y="216116"/>
                </a:lnTo>
                <a:lnTo>
                  <a:pt x="460798" y="238073"/>
                </a:lnTo>
                <a:lnTo>
                  <a:pt x="460695" y="242738"/>
                </a:lnTo>
                <a:lnTo>
                  <a:pt x="460222" y="245990"/>
                </a:lnTo>
                <a:lnTo>
                  <a:pt x="459646" y="249383"/>
                </a:lnTo>
                <a:lnTo>
                  <a:pt x="483837" y="249383"/>
                </a:lnTo>
                <a:lnTo>
                  <a:pt x="492783" y="247598"/>
                </a:lnTo>
                <a:lnTo>
                  <a:pt x="500109" y="242738"/>
                </a:lnTo>
                <a:lnTo>
                  <a:pt x="505059" y="235546"/>
                </a:lnTo>
                <a:lnTo>
                  <a:pt x="506877" y="226763"/>
                </a:lnTo>
                <a:lnTo>
                  <a:pt x="506877" y="181524"/>
                </a:lnTo>
                <a:close/>
              </a:path>
              <a:path w="507365" h="249554">
                <a:moveTo>
                  <a:pt x="485386" y="23185"/>
                </a:moveTo>
                <a:lnTo>
                  <a:pt x="445246" y="23185"/>
                </a:lnTo>
                <a:lnTo>
                  <a:pt x="453130" y="24590"/>
                </a:lnTo>
                <a:lnTo>
                  <a:pt x="459934" y="28486"/>
                </a:lnTo>
                <a:lnTo>
                  <a:pt x="480957" y="122147"/>
                </a:lnTo>
                <a:lnTo>
                  <a:pt x="483261" y="147594"/>
                </a:lnTo>
                <a:lnTo>
                  <a:pt x="506721" y="147594"/>
                </a:lnTo>
                <a:lnTo>
                  <a:pt x="490749" y="37322"/>
                </a:lnTo>
                <a:lnTo>
                  <a:pt x="485386" y="23185"/>
                </a:lnTo>
                <a:close/>
              </a:path>
              <a:path w="507365" h="249554">
                <a:moveTo>
                  <a:pt x="138239" y="23185"/>
                </a:moveTo>
                <a:lnTo>
                  <a:pt x="115199" y="23185"/>
                </a:lnTo>
                <a:lnTo>
                  <a:pt x="115199" y="113664"/>
                </a:lnTo>
                <a:lnTo>
                  <a:pt x="138239" y="113664"/>
                </a:lnTo>
                <a:lnTo>
                  <a:pt x="138239" y="23185"/>
                </a:lnTo>
                <a:close/>
              </a:path>
              <a:path w="507365" h="249554">
                <a:moveTo>
                  <a:pt x="253438" y="23185"/>
                </a:moveTo>
                <a:lnTo>
                  <a:pt x="230399" y="23185"/>
                </a:lnTo>
                <a:lnTo>
                  <a:pt x="230399" y="113664"/>
                </a:lnTo>
                <a:lnTo>
                  <a:pt x="253438" y="113664"/>
                </a:lnTo>
                <a:lnTo>
                  <a:pt x="253438" y="23185"/>
                </a:lnTo>
                <a:close/>
              </a:path>
              <a:path w="507365" h="249554">
                <a:moveTo>
                  <a:pt x="368638" y="23185"/>
                </a:moveTo>
                <a:lnTo>
                  <a:pt x="345598" y="23185"/>
                </a:lnTo>
                <a:lnTo>
                  <a:pt x="345598" y="113664"/>
                </a:lnTo>
                <a:lnTo>
                  <a:pt x="368638" y="113664"/>
                </a:lnTo>
                <a:lnTo>
                  <a:pt x="368638" y="23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4" name="object 34"/>
          <p:cNvSpPr/>
          <p:nvPr/>
        </p:nvSpPr>
        <p:spPr>
          <a:xfrm>
            <a:off x="962294" y="3092678"/>
            <a:ext cx="60479" cy="59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5" name="object 35"/>
          <p:cNvSpPr/>
          <p:nvPr/>
        </p:nvSpPr>
        <p:spPr>
          <a:xfrm>
            <a:off x="720375" y="3092678"/>
            <a:ext cx="60479" cy="593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6" name="object 36"/>
          <p:cNvSpPr txBox="1"/>
          <p:nvPr/>
        </p:nvSpPr>
        <p:spPr>
          <a:xfrm>
            <a:off x="2493037" y="4505327"/>
            <a:ext cx="3740124" cy="4635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525">
              <a:buClr>
                <a:srgbClr val="54545A"/>
              </a:buClr>
              <a:tabLst>
                <a:tab pos="184309" algn="l"/>
                <a:tab pos="184784" algn="l"/>
              </a:tabLst>
            </a:pPr>
            <a:r>
              <a:rPr lang="en-US" sz="800" b="1" spc="-4" dirty="0">
                <a:solidFill>
                  <a:srgbClr val="00138B"/>
                </a:solidFill>
                <a:cs typeface="Arial"/>
              </a:rPr>
              <a:t>Source: National</a:t>
            </a:r>
            <a:r>
              <a:rPr lang="en-US" sz="800" b="1" spc="53" dirty="0">
                <a:solidFill>
                  <a:srgbClr val="00138B"/>
                </a:solidFill>
                <a:cs typeface="Arial"/>
              </a:rPr>
              <a:t> </a:t>
            </a:r>
            <a:r>
              <a:rPr lang="en-US" sz="800" b="1" spc="-4" dirty="0">
                <a:solidFill>
                  <a:srgbClr val="00138B"/>
                </a:solidFill>
                <a:cs typeface="Arial"/>
              </a:rPr>
              <a:t>Grid</a:t>
            </a:r>
            <a:endParaRPr lang="en-US" sz="800" dirty="0">
              <a:cs typeface="Arial"/>
            </a:endParaRPr>
          </a:p>
          <a:p>
            <a:pPr marL="184784" indent="-175259">
              <a:buClr>
                <a:srgbClr val="54545A"/>
              </a:buClr>
              <a:buAutoNum type="arabicParenR"/>
              <a:tabLst>
                <a:tab pos="184309" algn="l"/>
                <a:tab pos="184784" algn="l"/>
              </a:tabLst>
            </a:pPr>
            <a:r>
              <a:rPr sz="600" u="sng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2"/>
              </a:rPr>
              <a:t>NPR</a:t>
            </a:r>
            <a:endParaRPr sz="600" dirty="0">
              <a:latin typeface="Arial"/>
              <a:cs typeface="Arial"/>
            </a:endParaRPr>
          </a:p>
          <a:p>
            <a:pPr marL="184784" indent="-175259">
              <a:buClr>
                <a:srgbClr val="54545A"/>
              </a:buClr>
              <a:buAutoNum type="arabicParenR"/>
              <a:tabLst>
                <a:tab pos="184309" algn="l"/>
                <a:tab pos="184784" algn="l"/>
              </a:tabLst>
            </a:pPr>
            <a:r>
              <a:rPr sz="600" u="sng" spc="-15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West </a:t>
            </a:r>
            <a:r>
              <a:rPr sz="600" u="sng" spc="-8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Coast </a:t>
            </a:r>
            <a:r>
              <a:rPr sz="600" u="sng" spc="15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Clean </a:t>
            </a:r>
            <a:r>
              <a:rPr sz="600" u="sng" spc="8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Transit Corridor </a:t>
            </a:r>
            <a:r>
              <a:rPr sz="600" u="sng" spc="4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Initiative Final</a:t>
            </a:r>
            <a:r>
              <a:rPr sz="600" u="sng" spc="-116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lang="en-US" sz="600" u="sng" spc="-116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sz="600" u="sng" spc="4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3"/>
              </a:rPr>
              <a:t>Repor</a:t>
            </a:r>
            <a:r>
              <a:rPr sz="600" spc="4" dirty="0">
                <a:solidFill>
                  <a:srgbClr val="00138B"/>
                </a:solidFill>
                <a:latin typeface="Arial"/>
                <a:cs typeface="Arial"/>
                <a:hlinkClick r:id="rId13"/>
              </a:rPr>
              <a:t>t</a:t>
            </a:r>
            <a:endParaRPr sz="600" dirty="0">
              <a:latin typeface="Arial"/>
              <a:cs typeface="Arial"/>
            </a:endParaRPr>
          </a:p>
          <a:p>
            <a:pPr marL="9525"/>
            <a:r>
              <a:rPr sz="600" dirty="0">
                <a:solidFill>
                  <a:srgbClr val="54545A"/>
                </a:solidFill>
                <a:latin typeface="Arial"/>
                <a:cs typeface="Arial"/>
              </a:rPr>
              <a:t>Design</a:t>
            </a:r>
            <a:r>
              <a:rPr sz="600" spc="-15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spc="19" dirty="0">
                <a:solidFill>
                  <a:srgbClr val="54545A"/>
                </a:solidFill>
                <a:latin typeface="Arial"/>
                <a:cs typeface="Arial"/>
              </a:rPr>
              <a:t>idea</a:t>
            </a:r>
            <a:r>
              <a:rPr sz="600" spc="-11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4545A"/>
                </a:solidFill>
                <a:latin typeface="Arial"/>
                <a:cs typeface="Arial"/>
              </a:rPr>
              <a:t>borrowed</a:t>
            </a:r>
            <a:r>
              <a:rPr sz="600" spc="-11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54545A"/>
                </a:solidFill>
                <a:latin typeface="Arial"/>
                <a:cs typeface="Arial"/>
              </a:rPr>
              <a:t>from</a:t>
            </a:r>
            <a:r>
              <a:rPr sz="600" spc="4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spc="19" dirty="0">
                <a:solidFill>
                  <a:srgbClr val="54545A"/>
                </a:solidFill>
                <a:latin typeface="Arial"/>
                <a:cs typeface="Arial"/>
              </a:rPr>
              <a:t>this</a:t>
            </a:r>
            <a:r>
              <a:rPr lang="en-US" sz="600" spc="19" dirty="0">
                <a:solidFill>
                  <a:srgbClr val="54545A"/>
                </a:solidFill>
                <a:latin typeface="Arial"/>
                <a:cs typeface="Arial"/>
              </a:rPr>
              <a:t> original ACEEE report</a:t>
            </a:r>
            <a:r>
              <a:rPr sz="600" spc="4" dirty="0">
                <a:solidFill>
                  <a:srgbClr val="54545A"/>
                </a:solidFill>
                <a:latin typeface="Arial"/>
                <a:cs typeface="Arial"/>
              </a:rPr>
              <a:t>,</a:t>
            </a:r>
            <a:r>
              <a:rPr sz="600" spc="-26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spc="11" dirty="0">
                <a:solidFill>
                  <a:srgbClr val="54545A"/>
                </a:solidFill>
                <a:latin typeface="Arial"/>
                <a:cs typeface="Arial"/>
              </a:rPr>
              <a:t>p.</a:t>
            </a:r>
            <a:r>
              <a:rPr sz="600" spc="-30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spc="15" dirty="0">
                <a:solidFill>
                  <a:srgbClr val="54545A"/>
                </a:solidFill>
                <a:latin typeface="Arial"/>
                <a:cs typeface="Arial"/>
              </a:rPr>
              <a:t>34:</a:t>
            </a:r>
            <a:r>
              <a:rPr sz="600" dirty="0">
                <a:solidFill>
                  <a:srgbClr val="54545A"/>
                </a:solidFill>
                <a:latin typeface="Arial"/>
                <a:cs typeface="Arial"/>
              </a:rPr>
              <a:t> </a:t>
            </a:r>
            <a:r>
              <a:rPr sz="600" u="sng" dirty="0">
                <a:solidFill>
                  <a:srgbClr val="00138B"/>
                </a:solidFill>
                <a:uFill>
                  <a:solidFill>
                    <a:srgbClr val="00138B"/>
                  </a:solidFill>
                </a:uFill>
                <a:latin typeface="Arial"/>
                <a:cs typeface="Arial"/>
                <a:hlinkClick r:id="rId14"/>
              </a:rPr>
              <a:t>www.aceee.org/research-report/t2102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99019" y="1011390"/>
            <a:ext cx="1287780" cy="21412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3059E0-4AA1-D710-B477-0270878D5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47264" y="4660106"/>
            <a:ext cx="1239781" cy="273844"/>
          </a:xfrm>
        </p:spPr>
        <p:txBody>
          <a:bodyPr/>
          <a:lstStyle/>
          <a:p>
            <a:fld id="{E7BFA6FB-95A3-4A80-9B08-A176DC0622C9}" type="slidenum">
              <a:rPr lang="en-US" sz="800" smtClean="0"/>
              <a:pPr/>
              <a:t>4</a:t>
            </a:fld>
            <a:endParaRPr lang="en-US" sz="800" dirty="0"/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F19D2A8D-33F7-3E14-0D90-5000536D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872"/>
            <a:ext cx="8686800" cy="408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E3F54"/>
                </a:solidFill>
              </a:rPr>
              <a:t>MHDV Demand Analogies</a:t>
            </a:r>
          </a:p>
        </p:txBody>
      </p:sp>
    </p:spTree>
    <p:extLst>
      <p:ext uri="{BB962C8B-B14F-4D97-AF65-F5344CB8AC3E}">
        <p14:creationId xmlns:p14="http://schemas.microsoft.com/office/powerpoint/2010/main" val="223226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EDC Electric Vehicle Programs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81C26F-8903-4A3D-B71B-A87CAC8C0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Light Duty Vehicles</a:t>
            </a:r>
          </a:p>
        </p:txBody>
      </p:sp>
      <p:pic>
        <p:nvPicPr>
          <p:cNvPr id="10" name="Picture 2" descr="Man and woman sitting at a table, holding and looking at some pap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253802"/>
            <a:ext cx="9144000" cy="28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2253802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0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9" y="707593"/>
            <a:ext cx="7864522" cy="397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2889250"/>
            <a:ext cx="1428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9806075-532E-C3A5-0E18-84540AA419A2}"/>
              </a:ext>
            </a:extLst>
          </p:cNvPr>
          <p:cNvSpPr txBox="1">
            <a:spLocks/>
          </p:cNvSpPr>
          <p:nvPr/>
        </p:nvSpPr>
        <p:spPr>
          <a:xfrm>
            <a:off x="228600" y="118872"/>
            <a:ext cx="8686800" cy="40873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E3F54"/>
                </a:solidFill>
              </a:rPr>
              <a:t>Understanding “Make-Ready”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30AD0-412D-3393-3491-BF6C5B66E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47264" y="4660106"/>
            <a:ext cx="1239781" cy="273844"/>
          </a:xfrm>
        </p:spPr>
        <p:txBody>
          <a:bodyPr/>
          <a:lstStyle/>
          <a:p>
            <a:fld id="{E7BFA6FB-95A3-4A80-9B08-A176DC0622C9}" type="slidenum">
              <a:rPr lang="en-US" sz="800" smtClean="0"/>
              <a:pPr/>
              <a:t>6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730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31" y="148482"/>
            <a:ext cx="8229600" cy="4114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E3F54"/>
                </a:solidFill>
              </a:rPr>
              <a:t>PSE&amp;G Electric Vehicle Program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95447"/>
              </p:ext>
            </p:extLst>
          </p:nvPr>
        </p:nvGraphicFramePr>
        <p:xfrm>
          <a:off x="631995" y="603899"/>
          <a:ext cx="5048724" cy="3050574"/>
        </p:xfrm>
        <a:graphic>
          <a:graphicData uri="http://schemas.openxmlformats.org/drawingml/2006/table">
            <a:tbl>
              <a:tblPr firstRow="1" bandRow="1"/>
              <a:tblGrid>
                <a:gridCol w="841454">
                  <a:extLst>
                    <a:ext uri="{9D8B030D-6E8A-4147-A177-3AD203B41FA5}">
                      <a16:colId xmlns:a16="http://schemas.microsoft.com/office/drawing/2014/main" val="2366183766"/>
                    </a:ext>
                  </a:extLst>
                </a:gridCol>
                <a:gridCol w="841454">
                  <a:extLst>
                    <a:ext uri="{9D8B030D-6E8A-4147-A177-3AD203B41FA5}">
                      <a16:colId xmlns:a16="http://schemas.microsoft.com/office/drawing/2014/main" val="657369814"/>
                    </a:ext>
                  </a:extLst>
                </a:gridCol>
                <a:gridCol w="841454">
                  <a:extLst>
                    <a:ext uri="{9D8B030D-6E8A-4147-A177-3AD203B41FA5}">
                      <a16:colId xmlns:a16="http://schemas.microsoft.com/office/drawing/2014/main" val="2399397535"/>
                    </a:ext>
                  </a:extLst>
                </a:gridCol>
                <a:gridCol w="841454">
                  <a:extLst>
                    <a:ext uri="{9D8B030D-6E8A-4147-A177-3AD203B41FA5}">
                      <a16:colId xmlns:a16="http://schemas.microsoft.com/office/drawing/2014/main" val="2848369655"/>
                    </a:ext>
                  </a:extLst>
                </a:gridCol>
                <a:gridCol w="841454">
                  <a:extLst>
                    <a:ext uri="{9D8B030D-6E8A-4147-A177-3AD203B41FA5}">
                      <a16:colId xmlns:a16="http://schemas.microsoft.com/office/drawing/2014/main" val="3378755464"/>
                    </a:ext>
                  </a:extLst>
                </a:gridCol>
                <a:gridCol w="841454">
                  <a:extLst>
                    <a:ext uri="{9D8B030D-6E8A-4147-A177-3AD203B41FA5}">
                      <a16:colId xmlns:a16="http://schemas.microsoft.com/office/drawing/2014/main" val="306968397"/>
                    </a:ext>
                  </a:extLst>
                </a:gridCol>
              </a:tblGrid>
              <a:tr h="326914"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Residential Smart Charging</a:t>
                      </a:r>
                      <a:endParaRPr kumimoji="0" lang="en-US" sz="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2 Mixed Use Commercial Charging</a:t>
                      </a:r>
                      <a:endParaRPr kumimoji="0" lang="en-US" sz="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Public DC Fast Charging</a:t>
                      </a:r>
                      <a:endParaRPr kumimoji="0" lang="en-US" sz="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13022"/>
                  </a:ext>
                </a:extLst>
              </a:tr>
              <a:tr h="381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536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 Family Homes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6E9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Multi-Family, Government </a:t>
                      </a:r>
                      <a:b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6E9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6E9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&amp; Publicly Accessible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6E9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Travel Corridors &amp; </a:t>
                      </a:r>
                      <a:b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6E9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6E9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Community Locations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883988"/>
                  </a:ext>
                </a:extLst>
              </a:tr>
              <a:tr h="326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$80M Investment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40,000 chargers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$35M Investment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875 sites</a:t>
                      </a:r>
                      <a:b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~3,500 chargers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$45M Investment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300 sites</a:t>
                      </a:r>
                      <a:b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~1,200 chargers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33371"/>
                  </a:ext>
                </a:extLst>
              </a:tr>
              <a:tr h="18207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536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Incentives include*: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 to $1,500 toward Customer Side Make-Ready (CSMR) costs associated with the installation of a residential Level 2 charger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 to $5,000 Utility Side Make-Ready costs for utility service upgrades (if needed)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Credit on charging during off-peak periods to help lower your bill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536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Incentives include*:</a:t>
                      </a:r>
                    </a:p>
                    <a:p>
                      <a:pPr marL="112713" indent="-112713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$30,000* toward </a:t>
                      </a: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Side Make-Ready (CSMR) costs associated with the </a:t>
                      </a: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of commercial Level 2 chargers</a:t>
                      </a:r>
                    </a:p>
                    <a:p>
                      <a:pPr marL="112713" indent="-112713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$10,000 </a:t>
                      </a: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Utility Side Make-Ready costs for </a:t>
                      </a: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utility service upgrades (if needed)</a:t>
                      </a:r>
                    </a:p>
                    <a:p>
                      <a:pPr marL="117475" indent="-117475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*Note: the incentive is based on the number of chargers installed, offering up to $7,500 per charger installation for up to four chargers per site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C536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Incentives include*:</a:t>
                      </a:r>
                    </a:p>
                    <a:p>
                      <a:pPr marL="112713" indent="-112713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$100,000** per site for </a:t>
                      </a: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 Side Make-Ready (CSMR) costs associated with the </a:t>
                      </a: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for DCFC chargers</a:t>
                      </a:r>
                    </a:p>
                    <a:p>
                      <a:pPr marL="112713" indent="-112713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$50,000 </a:t>
                      </a:r>
                      <a:r>
                        <a:rPr kumimoji="0" lang="en-US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Utility Side Make-Ready costs for </a:t>
                      </a: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utility service upgrades (if needed) </a:t>
                      </a:r>
                    </a:p>
                    <a:p>
                      <a:pPr marL="112713" indent="-112713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 Charge Rebates to help lower your electricity bill </a:t>
                      </a:r>
                    </a:p>
                    <a:p>
                      <a:pPr marL="234950" indent="-234950" algn="l" defTabSz="914400" rtl="0" eaLnBrk="1" latinLnBrk="0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**Note: the incentive is based on the number of chargers installed, offering up to $25,000 per charger installation for up to four chargers per site</a:t>
                      </a:r>
                      <a:endParaRPr kumimoji="0" lang="en-US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6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09045"/>
                  </a:ext>
                </a:extLst>
              </a:tr>
            </a:tbl>
          </a:graphicData>
        </a:graphic>
      </p:graphicFrame>
      <p:pic>
        <p:nvPicPr>
          <p:cNvPr id="7" name="Picture 4" descr="C:\Users\SCK0L\AppData\Local\Microsoft\Windows\Temporary Internet Files\Content.IE5\ISCH0VA2\black-house-4493-large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05" y="1079151"/>
            <a:ext cx="335077" cy="3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1" b="25402" l="458" r="46224">
                        <a14:foregroundMark x1="8009" y1="21865" x2="8009" y2="21865"/>
                        <a14:foregroundMark x1="3432" y1="16077" x2="3432" y2="16077"/>
                        <a14:foregroundMark x1="915" y1="18328" x2="915" y2="18328"/>
                        <a14:foregroundMark x1="29977" y1="22186" x2="29977" y2="22186"/>
                        <a14:foregroundMark x1="43478" y1="5466" x2="43478" y2="5466"/>
                        <a14:foregroundMark x1="45538" y1="5466" x2="45538" y2="5466"/>
                        <a14:foregroundMark x1="44622" y1="8682" x2="44622" y2="8682"/>
                        <a14:foregroundMark x1="46224" y1="8682" x2="46224" y2="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12" b="71472"/>
          <a:stretch/>
        </p:blipFill>
        <p:spPr>
          <a:xfrm>
            <a:off x="1111671" y="1154708"/>
            <a:ext cx="386752" cy="166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90" b="81190" l="6271" r="31186">
                        <a14:foregroundMark x1="8983" y1="63571" x2="8983" y2="63571"/>
                        <a14:foregroundMark x1="23390" y1="47143" x2="23390" y2="47143"/>
                        <a14:foregroundMark x1="27288" y1="81190" x2="27288" y2="8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0" t="42293" r="65559" b="16995"/>
          <a:stretch/>
        </p:blipFill>
        <p:spPr>
          <a:xfrm>
            <a:off x="3401122" y="1215510"/>
            <a:ext cx="226938" cy="210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96889" l="9778" r="89778">
                        <a14:foregroundMark x1="38222" y1="97333" x2="38222" y2="97333"/>
                        <a14:foregroundMark x1="46667" y1="1333" x2="46667" y2="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82" y="1197351"/>
            <a:ext cx="282717" cy="233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90" b="81190" l="6271" r="31186">
                        <a14:foregroundMark x1="8983" y1="63571" x2="8983" y2="63571"/>
                        <a14:foregroundMark x1="23390" y1="47143" x2="23390" y2="47143"/>
                        <a14:foregroundMark x1="27288" y1="81190" x2="27288" y2="8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0" t="42293" r="65559" b="16995"/>
          <a:stretch/>
        </p:blipFill>
        <p:spPr>
          <a:xfrm>
            <a:off x="3113714" y="1215510"/>
            <a:ext cx="231470" cy="210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1999" y="1204150"/>
            <a:ext cx="242648" cy="242648"/>
          </a:xfrm>
          <a:prstGeom prst="rect">
            <a:avLst/>
          </a:prstGeom>
        </p:spPr>
      </p:pic>
      <p:sp>
        <p:nvSpPr>
          <p:cNvPr id="15" name="AutoShape 6" descr="highway clipart - Clip Art Library"/>
          <p:cNvSpPr>
            <a:spLocks noChangeAspect="1" noChangeArrowheads="1"/>
          </p:cNvSpPr>
          <p:nvPr/>
        </p:nvSpPr>
        <p:spPr bwMode="auto">
          <a:xfrm>
            <a:off x="1687721" y="56167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sp>
        <p:nvSpPr>
          <p:cNvPr id="16" name="AutoShape 8" descr="highway clipart - Clip Art Library"/>
          <p:cNvSpPr>
            <a:spLocks noChangeAspect="1" noChangeArrowheads="1"/>
          </p:cNvSpPr>
          <p:nvPr/>
        </p:nvSpPr>
        <p:spPr bwMode="auto">
          <a:xfrm>
            <a:off x="2042393" y="647403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pic>
        <p:nvPicPr>
          <p:cNvPr id="18" name="Picture 6" descr="C:\Users\SCK0L\AppData\Local\Microsoft\Windows\Temporary Internet Files\Content.IE5\ISCH0VA2\5718206198_78e21e2695_z[1]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21" b="89805" l="5070" r="94085">
                        <a14:foregroundMark x1="37746" y1="26030" x2="37746" y2="26030"/>
                        <a14:foregroundMark x1="59155" y1="41649" x2="59155" y2="41649"/>
                        <a14:foregroundMark x1="54366" y1="72017" x2="54366" y2="72017"/>
                        <a14:foregroundMark x1="94366" y1="41649" x2="94366" y2="41649"/>
                        <a14:foregroundMark x1="58028" y1="4338" x2="58028" y2="4338"/>
                        <a14:foregroundMark x1="14366" y1="43167" x2="14366" y2="43167"/>
                        <a14:foregroundMark x1="5070" y1="42516" x2="5070" y2="42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98" y="1171047"/>
            <a:ext cx="220267" cy="2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90" b="81190" l="6271" r="31186">
                        <a14:foregroundMark x1="8983" y1="63571" x2="8983" y2="63571"/>
                        <a14:foregroundMark x1="23390" y1="47143" x2="23390" y2="47143"/>
                        <a14:foregroundMark x1="27288" y1="81190" x2="27288" y2="8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0" t="42293" r="65559" b="16995"/>
          <a:stretch/>
        </p:blipFill>
        <p:spPr>
          <a:xfrm>
            <a:off x="4665393" y="1213919"/>
            <a:ext cx="226938" cy="2105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190" b="81190" l="6271" r="31186">
                        <a14:foregroundMark x1="8983" y1="63571" x2="8983" y2="63571"/>
                        <a14:foregroundMark x1="23390" y1="47143" x2="23390" y2="47143"/>
                        <a14:foregroundMark x1="27288" y1="81190" x2="27288" y2="8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0" t="42293" r="65559" b="16995"/>
          <a:stretch/>
        </p:blipFill>
        <p:spPr>
          <a:xfrm>
            <a:off x="4388596" y="1213919"/>
            <a:ext cx="231470" cy="2105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00735" y="1803481"/>
            <a:ext cx="1138434" cy="8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 electric mile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70%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cleaner than an average mile fueled by gasoline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00735" y="2636443"/>
            <a:ext cx="1143000" cy="627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3C536F"/>
                </a:solidFill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400" dirty="0"/>
              <a:t>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cs typeface="Arial" panose="020B0604020202020204" pitchFamily="34" charset="0"/>
              </a:rPr>
              <a:t>million metric tons of CO</a:t>
            </a:r>
            <a:r>
              <a:rPr kumimoji="0" lang="en-US" sz="800" b="1" i="0" u="none" strike="noStrike" kern="1200" cap="none" spc="0" normalizeH="0" baseline="-2500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cs typeface="Arial" panose="020B0604020202020204" pitchFamily="34" charset="0"/>
              </a:rPr>
              <a:t> avoided through 2035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271890" y="1548582"/>
            <a:ext cx="2267712" cy="215494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600"/>
              </a:spcAft>
              <a:buFont typeface="Arial" panose="020B0604020202020204" pitchFamily="34" charset="0"/>
              <a:defRPr sz="2800">
                <a:solidFill>
                  <a:srgbClr val="3C536F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2400">
                <a:solidFill>
                  <a:srgbClr val="3C536F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2000">
                <a:solidFill>
                  <a:srgbClr val="3C536F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>
                <a:solidFill>
                  <a:srgbClr val="3C536F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Expected Benefits</a:t>
            </a:r>
          </a:p>
        </p:txBody>
      </p:sp>
      <p:pic>
        <p:nvPicPr>
          <p:cNvPr id="31" name="Picture 30" descr="electric car charging station | fallsavenuevintagefashion ..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95" y="1803480"/>
            <a:ext cx="1062677" cy="11923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00735" y="3301878"/>
            <a:ext cx="1138433" cy="519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3C536F"/>
                </a:solidFill>
              </a:rPr>
              <a:t>270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3C536F"/>
                </a:solidFill>
              </a:rPr>
              <a:t>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cs typeface="Arial" panose="020B0604020202020204" pitchFamily="34" charset="0"/>
              </a:rPr>
              <a:t>irect clean energy</a:t>
            </a:r>
            <a:r>
              <a:rPr kumimoji="0" lang="en-US" sz="800" b="1" i="0" u="none" strike="noStrike" kern="1200" cap="none" spc="0" normalizeH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cs typeface="Arial" panose="020B0604020202020204" pitchFamily="34" charset="0"/>
              </a:rPr>
              <a:t>jobs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0735" y="3859528"/>
            <a:ext cx="1138433" cy="488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Advances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NJ clean energy and EV goals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5395" y="3061003"/>
            <a:ext cx="1062677" cy="12866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Mitigation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EV market barriers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C536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reduction in range anxiety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6232051" y="157998"/>
          <a:ext cx="2340457" cy="1402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45">
                <a:tc>
                  <a:txBody>
                    <a:bodyPr/>
                    <a:lstStyle/>
                    <a:p>
                      <a:pPr marL="0" lvl="2" algn="ctr"/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Investment</a:t>
                      </a:r>
                    </a:p>
                    <a:p>
                      <a:pPr marL="0" lvl="2" algn="ctr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$166M</a:t>
                      </a:r>
                    </a:p>
                    <a:p>
                      <a:pPr marL="0" lvl="2" algn="ctr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~6 Year Program 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T="45708" marB="4570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12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Development of smart charging infrastructure to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facilitate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EV adoption across a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</a:rPr>
                        <a:t> broad range of customers and segments</a:t>
                      </a:r>
                    </a:p>
                    <a:p>
                      <a:pPr algn="ctr"/>
                      <a:endParaRPr lang="en-US" sz="1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45708" marB="4570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13689" y="3652042"/>
            <a:ext cx="3329099" cy="1590047"/>
            <a:chOff x="1426137" y="3749319"/>
            <a:chExt cx="3329099" cy="1590047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C276D116-45BA-47B7-A6AB-FAB9F45D1EFE}"/>
                </a:ext>
              </a:extLst>
            </p:cNvPr>
            <p:cNvGraphicFramePr/>
            <p:nvPr>
              <p:custDataLst>
                <p:tags r:id="rId1"/>
              </p:custDataLst>
            </p:nvPr>
          </p:nvGraphicFramePr>
          <p:xfrm>
            <a:off x="2052431" y="3749319"/>
            <a:ext cx="2101119" cy="15900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D7D8F1-A530-4FA0-AE7C-221DADADEADD}"/>
                </a:ext>
              </a:extLst>
            </p:cNvPr>
            <p:cNvSpPr/>
            <p:nvPr/>
          </p:nvSpPr>
          <p:spPr>
            <a:xfrm>
              <a:off x="1450744" y="4567201"/>
              <a:ext cx="3304492" cy="451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40">
                <a:defRPr/>
              </a:pPr>
              <a:r>
                <a:rPr lang="en-US" sz="1400" b="1" kern="0" dirty="0">
                  <a:solidFill>
                    <a:srgbClr val="2288C6">
                      <a:lumMod val="75000"/>
                    </a:srgbClr>
                  </a:solidFill>
                </a:rPr>
                <a:t>EV Chargers Installed</a:t>
              </a:r>
            </a:p>
            <a:p>
              <a:pPr algn="ctr" defTabSz="1219140">
                <a:defRPr/>
              </a:pPr>
              <a:r>
                <a:rPr lang="en-US" sz="900" kern="0" dirty="0">
                  <a:solidFill>
                    <a:srgbClr val="2288C6">
                      <a:lumMod val="75000"/>
                    </a:srgbClr>
                  </a:solidFill>
                </a:rPr>
                <a:t>*Includes charger application pipeline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26137" y="3887697"/>
              <a:ext cx="12630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40">
                <a:defRPr/>
              </a:pPr>
              <a:r>
                <a:rPr lang="en-US" sz="1000" b="1" kern="0" dirty="0">
                  <a:solidFill>
                    <a:srgbClr val="2288C6">
                      <a:lumMod val="75000"/>
                    </a:srgbClr>
                  </a:solidFill>
                </a:rPr>
                <a:t>Current Status: 20,015*</a:t>
              </a:r>
            </a:p>
            <a:p>
              <a:pPr algn="ctr" defTabSz="1219140">
                <a:defRPr/>
              </a:pPr>
              <a:r>
                <a:rPr lang="en-US" sz="1000" b="1" kern="0" dirty="0">
                  <a:solidFill>
                    <a:srgbClr val="2288C6">
                      <a:lumMod val="75000"/>
                    </a:srgbClr>
                  </a:solidFill>
                </a:rPr>
                <a:t>(45%)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22899" y="4372184"/>
              <a:ext cx="10323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kern="0" dirty="0">
                  <a:solidFill>
                    <a:srgbClr val="2288C6">
                      <a:lumMod val="75000"/>
                    </a:srgbClr>
                  </a:solidFill>
                </a:rPr>
                <a:t>Goal: 44,500</a:t>
              </a:r>
              <a:endParaRPr lang="en-US" sz="1050" b="1" dirty="0"/>
            </a:p>
          </p:txBody>
        </p:sp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B7EDAF24-AE10-BE7C-F60E-DBAFA1C8E132}"/>
              </a:ext>
            </a:extLst>
          </p:cNvPr>
          <p:cNvSpPr txBox="1">
            <a:spLocks/>
          </p:cNvSpPr>
          <p:nvPr/>
        </p:nvSpPr>
        <p:spPr>
          <a:xfrm>
            <a:off x="7647264" y="4660106"/>
            <a:ext cx="1239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BFA6FB-95A3-4A80-9B08-A176DC0622C9}" type="slidenum">
              <a:rPr lang="en-US" sz="800" smtClean="0"/>
              <a:pPr algn="r"/>
              <a:t>7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7778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860300"/>
              </p:ext>
            </p:extLst>
          </p:nvPr>
        </p:nvGraphicFramePr>
        <p:xfrm>
          <a:off x="594359" y="831161"/>
          <a:ext cx="8081466" cy="3319422"/>
        </p:xfrm>
        <a:graphic>
          <a:graphicData uri="http://schemas.openxmlformats.org/drawingml/2006/table">
            <a:tbl>
              <a:tblPr firstRow="1" bandRow="1">
                <a:effectLst/>
                <a:tableStyleId>{85BE263C-DBD7-4A20-BB59-AAB30ACAA65A}</a:tableStyleId>
              </a:tblPr>
              <a:tblGrid>
                <a:gridCol w="250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356">
                  <a:extLst>
                    <a:ext uri="{9D8B030D-6E8A-4147-A177-3AD203B41FA5}">
                      <a16:colId xmlns:a16="http://schemas.microsoft.com/office/drawing/2014/main" val="671820499"/>
                    </a:ext>
                  </a:extLst>
                </a:gridCol>
                <a:gridCol w="1393356">
                  <a:extLst>
                    <a:ext uri="{9D8B030D-6E8A-4147-A177-3AD203B41FA5}">
                      <a16:colId xmlns:a16="http://schemas.microsoft.com/office/drawing/2014/main" val="2917644075"/>
                    </a:ext>
                  </a:extLst>
                </a:gridCol>
                <a:gridCol w="1393356">
                  <a:extLst>
                    <a:ext uri="{9D8B030D-6E8A-4147-A177-3AD203B41FA5}">
                      <a16:colId xmlns:a16="http://schemas.microsoft.com/office/drawing/2014/main" val="10066007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Program Element</a:t>
                      </a:r>
                      <a:endParaRPr lang="en-US" sz="1600" dirty="0">
                        <a:ln w="635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ACE</a:t>
                      </a:r>
                      <a:endParaRPr lang="en-US" sz="1600" dirty="0">
                        <a:ln w="635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JCP&amp;L</a:t>
                      </a:r>
                      <a:endParaRPr lang="en-US" sz="1600" dirty="0">
                        <a:ln w="635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ORU / RECO</a:t>
                      </a:r>
                      <a:endParaRPr lang="en-US" sz="1600" dirty="0">
                        <a:ln w="635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PSE&amp;G</a:t>
                      </a:r>
                      <a:endParaRPr lang="en-US" sz="1600" dirty="0">
                        <a:ln w="6350"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30188" lvl="1" indent="0"/>
                      <a:r>
                        <a:rPr lang="en-US" sz="1400" b="1" dirty="0">
                          <a:latin typeface="+mn-lt"/>
                          <a:cs typeface="Calibri Light" panose="020F0302020204030204" pitchFamily="34" charset="0"/>
                        </a:rPr>
                        <a:t>Total Investment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Calibri Light" panose="020F0302020204030204" pitchFamily="34" charset="0"/>
                        </a:rPr>
                        <a:t>$15M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Calibri Light" panose="020F0302020204030204" pitchFamily="34" charset="0"/>
                        </a:rPr>
                        <a:t>$28.6M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Calibri Light" panose="020F0302020204030204" pitchFamily="34" charset="0"/>
                        </a:rPr>
                        <a:t>$5.88M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Calibri Light" panose="020F0302020204030204" pitchFamily="34" charset="0"/>
                        </a:rPr>
                        <a:t>$166M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427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61963" lvl="1" indent="0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Residential</a:t>
                      </a:r>
                      <a:r>
                        <a:rPr lang="en-US" sz="1100" baseline="0" dirty="0">
                          <a:latin typeface="+mn-lt"/>
                          <a:cs typeface="Calibri Light" panose="020F0302020204030204" pitchFamily="34" charset="0"/>
                        </a:rPr>
                        <a:t> Smart Charging</a:t>
                      </a:r>
                      <a:endParaRPr lang="en-US" sz="1100" dirty="0"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$1.5M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  <a:cs typeface="Calibri Light" panose="020F0302020204030204" pitchFamily="34" charset="0"/>
                        </a:rPr>
                        <a:t>$5.14M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$1.9M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$80M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61963" lvl="1" indent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Mixed Use Commercial L2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$7.3M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$8.66M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$3.73M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$35M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61963" lvl="1" indent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DCFC Public Charging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$6</a:t>
                      </a:r>
                      <a:r>
                        <a:rPr lang="en-US" sz="1100" baseline="0" dirty="0">
                          <a:latin typeface="+mn-lt"/>
                          <a:cs typeface="Calibri Light" panose="020F0302020204030204" pitchFamily="34" charset="0"/>
                        </a:rPr>
                        <a:t>M</a:t>
                      </a:r>
                      <a:endParaRPr lang="en-US" sz="1100" dirty="0"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  <a:cs typeface="Calibri Light" panose="020F0302020204030204" pitchFamily="34" charset="0"/>
                        </a:rPr>
                        <a:t>$14.84M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$45M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61963" lvl="1" indent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IT Investment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  <a:cs typeface="Calibri Light" panose="020F030202020403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$0.05M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$6.2M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61963" lvl="1" indent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Education and Outreach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N/A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  <a:cs typeface="Calibri Light" panose="020F030202020403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$0.12M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  <a:cs typeface="Calibri Light" panose="020F030202020403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12658"/>
                  </a:ext>
                </a:extLst>
              </a:tr>
              <a:tr h="256182">
                <a:tc>
                  <a:txBody>
                    <a:bodyPr/>
                    <a:lstStyle/>
                    <a:p>
                      <a:pPr marL="230188" lvl="1" indent="0" algn="l" defTabSz="914377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O&amp;M Expense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$5.9M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$11.24M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$1.72M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$39M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$21M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$40M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$7.6M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kern="1200" dirty="0">
                          <a:ln w="6350"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$205M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593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30188" lvl="1" indent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Date Approved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02/14/2021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lvl="1" indent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06/09/2022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lvl="1" indent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10/12/2022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0188" lvl="1" indent="0" algn="l" defTabSz="9144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01/27/2021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137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30188" lvl="1" indent="0" algn="l" defTabSz="914400" rtl="0" eaLnBrk="1" latinLnBrk="0" hangingPunct="1"/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Program Length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6 Years </a:t>
                      </a:r>
                      <a:b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(thru</a:t>
                      </a:r>
                      <a:r>
                        <a:rPr lang="en-US" sz="1100" kern="1200" baseline="0" dirty="0">
                          <a:latin typeface="+mn-lt"/>
                          <a:cs typeface="Calibri Light" panose="020F0302020204030204" pitchFamily="34" charset="0"/>
                        </a:rPr>
                        <a:t> 2</a:t>
                      </a:r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026)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 Years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(2022-2026)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 Years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(2022-2026)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Not Stipulated </a:t>
                      </a:r>
                      <a:b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en-US" sz="1100" kern="1200" dirty="0">
                          <a:latin typeface="+mn-lt"/>
                          <a:cs typeface="Calibri Light" panose="020F0302020204030204" pitchFamily="34" charset="0"/>
                        </a:rPr>
                        <a:t>(~6 years</a:t>
                      </a:r>
                      <a:r>
                        <a:rPr lang="en-US" sz="1100" kern="1200" baseline="0" dirty="0">
                          <a:latin typeface="+mn-lt"/>
                          <a:cs typeface="Calibri Light" panose="020F0302020204030204" pitchFamily="34" charset="0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114158"/>
                  </a:ext>
                </a:extLst>
              </a:tr>
            </a:tbl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6D2486B-3CC1-6A77-E516-0C8E989B1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47264" y="4660106"/>
            <a:ext cx="1239781" cy="273844"/>
          </a:xfrm>
        </p:spPr>
        <p:txBody>
          <a:bodyPr/>
          <a:lstStyle/>
          <a:p>
            <a:fld id="{E7BFA6FB-95A3-4A80-9B08-A176DC0622C9}" type="slidenum">
              <a:rPr lang="en-US" sz="800" smtClean="0"/>
              <a:pPr/>
              <a:t>8</a:t>
            </a:fld>
            <a:endParaRPr lang="en-US" sz="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2191" y="131189"/>
            <a:ext cx="8686800" cy="699973"/>
          </a:xfrm>
          <a:effectLst/>
        </p:spPr>
        <p:txBody>
          <a:bodyPr anchor="ctr">
            <a:norm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spc="-4" dirty="0">
                <a:solidFill>
                  <a:srgbClr val="2E3F54"/>
                </a:solidFill>
              </a:rPr>
              <a:t>Utility EV Program Comparison</a:t>
            </a:r>
          </a:p>
        </p:txBody>
      </p:sp>
    </p:spTree>
    <p:extLst>
      <p:ext uri="{BB962C8B-B14F-4D97-AF65-F5344CB8AC3E}">
        <p14:creationId xmlns:p14="http://schemas.microsoft.com/office/powerpoint/2010/main" val="309391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9BAF-129F-E947-5DEA-A4BC0E4C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4320"/>
            <a:ext cx="8229600" cy="686010"/>
          </a:xfrm>
        </p:spPr>
        <p:txBody>
          <a:bodyPr/>
          <a:lstStyle/>
          <a:p>
            <a:pPr marL="9525" marR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pc="-4" dirty="0">
                <a:solidFill>
                  <a:srgbClr val="2E3F54"/>
                </a:solidFill>
              </a:rPr>
              <a:t>Electrifying Your Fleet?  </a:t>
            </a:r>
            <a:br>
              <a:rPr lang="en-US" spc="-4" dirty="0">
                <a:solidFill>
                  <a:srgbClr val="2E3F54"/>
                </a:solidFill>
              </a:rPr>
            </a:br>
            <a:r>
              <a:rPr lang="en-US" spc="-4" dirty="0">
                <a:solidFill>
                  <a:srgbClr val="2E3F54"/>
                </a:solidFill>
              </a:rPr>
              <a:t>What To Consider When Talking To Your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C8E91-5614-94C7-C821-23375E19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186472"/>
            <a:ext cx="8229600" cy="324749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several important factors to consider when electrifying your fleet.  Talking to your utility </a:t>
            </a:r>
            <a:r>
              <a:rPr lang="en-US" sz="1100" b="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early and often </a:t>
            </a:r>
            <a:r>
              <a:rPr lang="en-US" sz="11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eliminate a number of potential pitfalls down the road as you progress through your electrification journey.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Choosing The Right Charging Infrastructure For Your Fleet 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critical to know the average daily energy the vehicles will need for your business operations and the available time(s) the vehicle can recharge.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 with your vehicle manufacturer to estimate your EV’s energy consumption.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talk to someone on the utility’s EV team, please see contacts below.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Utility Service Upgrade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Adding EV charging infrastructure may require your utility to upgrade its facilities to support the new power requirements.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Before beginning your project, please contact your utility, see contacts below.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Electric Rates and EV Charging Impacts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power rating of your charger will directly influence your monthly utility bill. 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cs typeface="Times New Roman" panose="02020603050405020304" pitchFamily="18" charset="0"/>
              </a:rPr>
              <a:t>The cost of electricity depends on the fleet, charging profile, and how you manage it.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100" dirty="0">
                <a:cs typeface="Times New Roman" panose="02020603050405020304" pitchFamily="18" charset="0"/>
              </a:rPr>
              <a:t>To understand more about the impacts of electrical demand, please see contact below.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055D493-FAE8-291E-74C2-5D9373C98F97}"/>
              </a:ext>
            </a:extLst>
          </p:cNvPr>
          <p:cNvSpPr txBox="1">
            <a:spLocks/>
          </p:cNvSpPr>
          <p:nvPr/>
        </p:nvSpPr>
        <p:spPr>
          <a:xfrm>
            <a:off x="7647264" y="4660106"/>
            <a:ext cx="1239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BFA6FB-95A3-4A80-9B08-A176DC0622C9}" type="slidenum">
              <a:rPr lang="en-US" sz="800" smtClean="0"/>
              <a:pPr algn="r"/>
              <a:t>9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6110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SjWJ4veJAn7ei2b56erA"/>
</p:tagLst>
</file>

<file path=ppt/theme/theme1.xml><?xml version="1.0" encoding="utf-8"?>
<a:theme xmlns:a="http://schemas.openxmlformats.org/drawingml/2006/main" name="3_Office Theme">
  <a:themeElements>
    <a:clrScheme name="PSEG-2021">
      <a:dk1>
        <a:sysClr val="windowText" lastClr="000000"/>
      </a:dk1>
      <a:lt1>
        <a:sysClr val="window" lastClr="FFFFFF"/>
      </a:lt1>
      <a:dk2>
        <a:srgbClr val="444444"/>
      </a:dk2>
      <a:lt2>
        <a:srgbClr val="CCCCCC"/>
      </a:lt2>
      <a:accent1>
        <a:srgbClr val="F47D3D"/>
      </a:accent1>
      <a:accent2>
        <a:srgbClr val="2288C6"/>
      </a:accent2>
      <a:accent3>
        <a:srgbClr val="6D9350"/>
      </a:accent3>
      <a:accent4>
        <a:srgbClr val="7D4299"/>
      </a:accent4>
      <a:accent5>
        <a:srgbClr val="DA373D"/>
      </a:accent5>
      <a:accent6>
        <a:srgbClr val="FFC425"/>
      </a:accent6>
      <a:hlink>
        <a:srgbClr val="2288C6"/>
      </a:hlink>
      <a:folHlink>
        <a:srgbClr val="2288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15A425BC-4EEE-D845-80C9-AB90B10D4E0D}" vid="{57562837-1396-2547-8F11-6013E4FB3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SEG-2021">
    <a:dk1>
      <a:sysClr val="windowText" lastClr="000000"/>
    </a:dk1>
    <a:lt1>
      <a:sysClr val="window" lastClr="FFFFFF"/>
    </a:lt1>
    <a:dk2>
      <a:srgbClr val="444444"/>
    </a:dk2>
    <a:lt2>
      <a:srgbClr val="CCCCCC"/>
    </a:lt2>
    <a:accent1>
      <a:srgbClr val="F47D3D"/>
    </a:accent1>
    <a:accent2>
      <a:srgbClr val="2288C6"/>
    </a:accent2>
    <a:accent3>
      <a:srgbClr val="6D9350"/>
    </a:accent3>
    <a:accent4>
      <a:srgbClr val="7D4299"/>
    </a:accent4>
    <a:accent5>
      <a:srgbClr val="DA373D"/>
    </a:accent5>
    <a:accent6>
      <a:srgbClr val="FFC425"/>
    </a:accent6>
    <a:hlink>
      <a:srgbClr val="2288C6"/>
    </a:hlink>
    <a:folHlink>
      <a:srgbClr val="2288C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>https://sharepoint.pseg.com/sites/IS/_cts/Document/Plan - Project Summary Document v1.9.1.dot</xsnLocation>
  <cached>True</cached>
  <openByDefault>False</openByDefault>
  <xsnScope>https://sharepoint.pseg.com/sites/IS</xsnScope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b5f813dbad04bf49a3b29713b738734 xmlns="773ccfad-7d20-4736-afd6-65edad3fba3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2e867b38-0a23-4b12-8904-b677e7cd982f</TermId>
        </TermInfo>
      </Terms>
    </jb5f813dbad04bf49a3b29713b738734>
    <p56c9c95f0f949b0b10a7c2213de4b43 xmlns="773ccfad-7d20-4736-afd6-65edad3fba3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PSE＆G</TermName>
          <TermId xmlns="http://schemas.microsoft.com/office/infopath/2007/PartnerControls">fd17350a-042a-460a-9815-d45aa0947da0</TermId>
        </TermInfo>
      </Terms>
    </p56c9c95f0f949b0b10a7c2213de4b43>
    <TaxCatchAll xmlns="773ccfad-7d20-4736-afd6-65edad3fba3a">
      <Value>110</Value>
      <Value>17</Value>
      <Value>2</Value>
    </TaxCatchAll>
    <a835c8ca365c4da38a0cc1a0b61fb94e xmlns="773ccfad-7d20-4736-afd6-65edad3fba3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4ed825b4-abb4-4271-bb9a-a3e29d663d23</TermId>
        </TermInfo>
      </Terms>
    </a835c8ca365c4da38a0cc1a0b61fb94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DA73303B94FA498E2DFCF343A5C441" ma:contentTypeVersion="0" ma:contentTypeDescription="Create a new document." ma:contentTypeScope="" ma:versionID="4cb84a0b3eb049ec9164cf86ca9e4cf5">
  <xsd:schema xmlns:xsd="http://www.w3.org/2001/XMLSchema" xmlns:xs="http://www.w3.org/2001/XMLSchema" xmlns:p="http://schemas.microsoft.com/office/2006/metadata/properties" xmlns:ns2="773ccfad-7d20-4736-afd6-65edad3fba3a" targetNamespace="http://schemas.microsoft.com/office/2006/metadata/properties" ma:root="true" ma:fieldsID="64f185f7ee14e8a9a4efbc1346e91190" ns2:_="">
    <xsd:import namespace="773ccfad-7d20-4736-afd6-65edad3fba3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jb5f813dbad04bf49a3b29713b738734" minOccurs="0"/>
                <xsd:element ref="ns2:a835c8ca365c4da38a0cc1a0b61fb94e" minOccurs="0"/>
                <xsd:element ref="ns2:p56c9c95f0f949b0b10a7c2213de4b4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ccfad-7d20-4736-afd6-65edad3fba3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dd22728b-7148-4f2f-857b-f83381173ba3}" ma:internalName="TaxCatchAll" ma:showField="CatchAllData" ma:web="fc382d1a-b036-4abb-8cef-dae2721fc5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dd22728b-7148-4f2f-857b-f83381173ba3}" ma:internalName="TaxCatchAllLabel" ma:readOnly="true" ma:showField="CatchAllDataLabel" ma:web="fc382d1a-b036-4abb-8cef-dae2721fc5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5f813dbad04bf49a3b29713b738734" ma:index="10" ma:taxonomy="true" ma:internalName="jb5f813dbad04bf49a3b29713b738734" ma:taxonomyFieldName="PSEG_Docs_Category" ma:displayName="PSEG_Docs_Category" ma:default="" ma:fieldId="{3b5f813d-bad0-4bf4-9a3b-29713b738734}" ma:sspId="b2d8a96c-2c75-4850-9dc5-e69503adb18e" ma:termSetId="016ae066-0aaf-4f28-b31a-574b221b70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35c8ca365c4da38a0cc1a0b61fb94e" ma:index="12" ma:taxonomy="true" ma:internalName="a835c8ca365c4da38a0cc1a0b61fb94e" ma:taxonomyFieldName="PSEG_Docs_Classification" ma:displayName="PSEG_Docs_Classification" ma:readOnly="false" ma:default="" ma:fieldId="{a835c8ca-365c-4da3-8a0c-c1a0b61fb94e}" ma:sspId="b2d8a96c-2c75-4850-9dc5-e69503adb18e" ma:termSetId="abb31c85-6746-422d-8465-a4ca7d4f22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6c9c95f0f949b0b10a7c2213de4b43" ma:index="14" ma:taxonomy="true" ma:internalName="p56c9c95f0f949b0b10a7c2213de4b43" ma:taxonomyFieldName="PSEG_Docs_LOB" ma:displayName="PSEG_Docs_LOB" ma:default="" ma:fieldId="{956c9c95-f0f9-49b0-b10a-7c2213de4b43}" ma:sspId="b2d8a96c-2c75-4850-9dc5-e69503adb18e" ma:termSetId="b6d09b3f-1d7c-4d52-b090-307af764ab2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b2d8a96c-2c75-4850-9dc5-e69503adb18e" ContentTypeId="0x0101" PreviousValue="false"/>
</file>

<file path=customXml/itemProps1.xml><?xml version="1.0" encoding="utf-8"?>
<ds:datastoreItem xmlns:ds="http://schemas.openxmlformats.org/officeDocument/2006/customXml" ds:itemID="{35F7BCF3-86EA-4974-B437-E01BDD8E3A8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721A8559-CCA0-4C5C-9CB8-377CEEFF6F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C76DB-C19C-4066-AC5C-129F82FD63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73ccfad-7d20-4736-afd6-65edad3fba3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D30785D-441A-4ADB-B1C4-06D477390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ccfad-7d20-4736-afd6-65edad3f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8343FF7C-8F90-4A66-89B6-D9AE178C6FF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14339</TotalTime>
  <Words>1311</Words>
  <Application>Microsoft Office PowerPoint</Application>
  <PresentationFormat>On-screen Show (16:9)</PresentationFormat>
  <Paragraphs>294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Wingdings 2</vt:lpstr>
      <vt:lpstr>3_Office Theme</vt:lpstr>
      <vt:lpstr>Powering Your Electric Vehicles</vt:lpstr>
      <vt:lpstr>New Jersey Electric Distribution Companies</vt:lpstr>
      <vt:lpstr>Common Industry Terms &amp; Concepts</vt:lpstr>
      <vt:lpstr>MHDV Demand Analogies</vt:lpstr>
      <vt:lpstr>EDC Electric Vehicle Programs</vt:lpstr>
      <vt:lpstr>PowerPoint Presentation</vt:lpstr>
      <vt:lpstr>PSE&amp;G Electric Vehicle Program</vt:lpstr>
      <vt:lpstr>Utility EV Program Comparison</vt:lpstr>
      <vt:lpstr>Electrifying Your Fleet?   What To Consider When Talking To Your Utility</vt:lpstr>
      <vt:lpstr>Contact List for EV-Related Information &amp; Service Upgrades</vt:lpstr>
      <vt:lpstr>PowerPoint Presentation</vt:lpstr>
      <vt:lpstr>Questions??</vt:lpstr>
    </vt:vector>
  </TitlesOfParts>
  <Company>PSEG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Bold 36 White</dc:title>
  <dc:creator>Felton, Alyson M.</dc:creator>
  <cp:lastModifiedBy>Neville, Dawn M</cp:lastModifiedBy>
  <cp:revision>439</cp:revision>
  <dcterms:created xsi:type="dcterms:W3CDTF">2022-05-19T14:55:04Z</dcterms:created>
  <dcterms:modified xsi:type="dcterms:W3CDTF">2023-11-17T18:48:55Z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0x0101008FDA73303B94FA498E2DFCF343A5C441</vt:lpwstr>
  </property>
  <property fmtid="{D5CDD505-2E9C-101B-9397-08002B2CF9AE}" pid="3" name="PSEG_Docs_LOB">
    <vt:lpwstr>110;#Communications PSE＆G|fd17350a-042a-460a-9815-d45aa0947da0</vt:lpwstr>
  </property>
  <property fmtid="{D5CDD505-2E9C-101B-9397-08002B2CF9AE}" pid="4" name="PSEG_Docs_Category">
    <vt:lpwstr>17;#Communications|2e867b38-0a23-4b12-8904-b677e7cd982f</vt:lpwstr>
  </property>
  <property fmtid="{D5CDD505-2E9C-101B-9397-08002B2CF9AE}" pid="5" name="PSEG_Docs_Classification">
    <vt:lpwstr>2;#Internal Use Only|4ed825b4-abb4-4271-bb9a-a3e29d663d23</vt:lpwstr>
  </property>
</Properties>
</file>